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notesMasterIdLst>
    <p:notesMasterId r:id="rId227"/>
  </p:notesMasterIdLst>
  <p:sldIdLst>
    <p:sldId id="256" r:id="rId2"/>
    <p:sldId id="257" r:id="rId3"/>
    <p:sldId id="258" r:id="rId4"/>
    <p:sldId id="287" r:id="rId5"/>
    <p:sldId id="288" r:id="rId6"/>
    <p:sldId id="259" r:id="rId7"/>
    <p:sldId id="289" r:id="rId8"/>
    <p:sldId id="260" r:id="rId9"/>
    <p:sldId id="290" r:id="rId10"/>
    <p:sldId id="261" r:id="rId11"/>
    <p:sldId id="262" r:id="rId12"/>
    <p:sldId id="265" r:id="rId13"/>
    <p:sldId id="324" r:id="rId14"/>
    <p:sldId id="269" r:id="rId15"/>
    <p:sldId id="406" r:id="rId16"/>
    <p:sldId id="270" r:id="rId17"/>
    <p:sldId id="271" r:id="rId18"/>
    <p:sldId id="325" r:id="rId19"/>
    <p:sldId id="339" r:id="rId20"/>
    <p:sldId id="367" r:id="rId21"/>
    <p:sldId id="276" r:id="rId22"/>
    <p:sldId id="277" r:id="rId23"/>
    <p:sldId id="451" r:id="rId24"/>
    <p:sldId id="278" r:id="rId25"/>
    <p:sldId id="413" r:id="rId26"/>
    <p:sldId id="326" r:id="rId27"/>
    <p:sldId id="341" r:id="rId28"/>
    <p:sldId id="470" r:id="rId29"/>
    <p:sldId id="471" r:id="rId30"/>
    <p:sldId id="368" r:id="rId31"/>
    <p:sldId id="279" r:id="rId32"/>
    <p:sldId id="280" r:id="rId33"/>
    <p:sldId id="281" r:id="rId34"/>
    <p:sldId id="282" r:id="rId35"/>
    <p:sldId id="283" r:id="rId36"/>
    <p:sldId id="415" r:id="rId37"/>
    <p:sldId id="327" r:id="rId38"/>
    <p:sldId id="342" r:id="rId39"/>
    <p:sldId id="524" r:id="rId40"/>
    <p:sldId id="525" r:id="rId41"/>
    <p:sldId id="526" r:id="rId42"/>
    <p:sldId id="369" r:id="rId43"/>
    <p:sldId id="517" r:id="rId44"/>
    <p:sldId id="284" r:id="rId45"/>
    <p:sldId id="417" r:id="rId46"/>
    <p:sldId id="418" r:id="rId47"/>
    <p:sldId id="514" r:id="rId48"/>
    <p:sldId id="515" r:id="rId49"/>
    <p:sldId id="516" r:id="rId50"/>
    <p:sldId id="328" r:id="rId51"/>
    <p:sldId id="343" r:id="rId52"/>
    <p:sldId id="370" r:id="rId53"/>
    <p:sldId id="285" r:id="rId54"/>
    <p:sldId id="286" r:id="rId55"/>
    <p:sldId id="291" r:id="rId56"/>
    <p:sldId id="292" r:id="rId57"/>
    <p:sldId id="293" r:id="rId58"/>
    <p:sldId id="294" r:id="rId59"/>
    <p:sldId id="295" r:id="rId60"/>
    <p:sldId id="296" r:id="rId61"/>
    <p:sldId id="297" r:id="rId62"/>
    <p:sldId id="298" r:id="rId63"/>
    <p:sldId id="299" r:id="rId64"/>
    <p:sldId id="300" r:id="rId65"/>
    <p:sldId id="419" r:id="rId66"/>
    <p:sldId id="329" r:id="rId67"/>
    <p:sldId id="345" r:id="rId68"/>
    <p:sldId id="301" r:id="rId69"/>
    <p:sldId id="371" r:id="rId70"/>
    <p:sldId id="502" r:id="rId71"/>
    <p:sldId id="503" r:id="rId72"/>
    <p:sldId id="504" r:id="rId73"/>
    <p:sldId id="505" r:id="rId74"/>
    <p:sldId id="302" r:id="rId75"/>
    <p:sldId id="420" r:id="rId76"/>
    <p:sldId id="530" r:id="rId77"/>
    <p:sldId id="532" r:id="rId78"/>
    <p:sldId id="330" r:id="rId79"/>
    <p:sldId id="346" r:id="rId80"/>
    <p:sldId id="372" r:id="rId81"/>
    <p:sldId id="304" r:id="rId82"/>
    <p:sldId id="421" r:id="rId83"/>
    <p:sldId id="331" r:id="rId84"/>
    <p:sldId id="347" r:id="rId85"/>
    <p:sldId id="474" r:id="rId86"/>
    <p:sldId id="475" r:id="rId87"/>
    <p:sldId id="476" r:id="rId88"/>
    <p:sldId id="477" r:id="rId89"/>
    <p:sldId id="373" r:id="rId90"/>
    <p:sldId id="305" r:id="rId91"/>
    <p:sldId id="422" r:id="rId92"/>
    <p:sldId id="533" r:id="rId93"/>
    <p:sldId id="306" r:id="rId94"/>
    <p:sldId id="307" r:id="rId95"/>
    <p:sldId id="308" r:id="rId96"/>
    <p:sldId id="332" r:id="rId97"/>
    <p:sldId id="333" r:id="rId98"/>
    <p:sldId id="348" r:id="rId99"/>
    <p:sldId id="309" r:id="rId100"/>
    <p:sldId id="310" r:id="rId101"/>
    <p:sldId id="374" r:id="rId102"/>
    <p:sldId id="311" r:id="rId103"/>
    <p:sldId id="423" r:id="rId104"/>
    <p:sldId id="424" r:id="rId105"/>
    <p:sldId id="334" r:id="rId106"/>
    <p:sldId id="337" r:id="rId107"/>
    <p:sldId id="527" r:id="rId108"/>
    <p:sldId id="528" r:id="rId109"/>
    <p:sldId id="529" r:id="rId110"/>
    <p:sldId id="472" r:id="rId111"/>
    <p:sldId id="473" r:id="rId112"/>
    <p:sldId id="375" r:id="rId113"/>
    <p:sldId id="312" r:id="rId114"/>
    <p:sldId id="425" r:id="rId115"/>
    <p:sldId id="335" r:id="rId116"/>
    <p:sldId id="349" r:id="rId117"/>
    <p:sldId id="376" r:id="rId118"/>
    <p:sldId id="313" r:id="rId119"/>
    <p:sldId id="426" r:id="rId120"/>
    <p:sldId id="427" r:id="rId121"/>
    <p:sldId id="336" r:id="rId122"/>
    <p:sldId id="518" r:id="rId123"/>
    <p:sldId id="519" r:id="rId124"/>
    <p:sldId id="520" r:id="rId125"/>
    <p:sldId id="350" r:id="rId126"/>
    <p:sldId id="314" r:id="rId127"/>
    <p:sldId id="521" r:id="rId128"/>
    <p:sldId id="377" r:id="rId129"/>
    <p:sldId id="316" r:id="rId130"/>
    <p:sldId id="506" r:id="rId131"/>
    <p:sldId id="507" r:id="rId132"/>
    <p:sldId id="428" r:id="rId133"/>
    <p:sldId id="430" r:id="rId134"/>
    <p:sldId id="429" r:id="rId135"/>
    <p:sldId id="366" r:id="rId136"/>
    <p:sldId id="508" r:id="rId137"/>
    <p:sldId id="509" r:id="rId138"/>
    <p:sldId id="510" r:id="rId139"/>
    <p:sldId id="511" r:id="rId140"/>
    <p:sldId id="351" r:id="rId141"/>
    <p:sldId id="352" r:id="rId142"/>
    <p:sldId id="512" r:id="rId143"/>
    <p:sldId id="378" r:id="rId144"/>
    <p:sldId id="318" r:id="rId145"/>
    <p:sldId id="437" r:id="rId146"/>
    <p:sldId id="439" r:id="rId147"/>
    <p:sldId id="365" r:id="rId148"/>
    <p:sldId id="353" r:id="rId149"/>
    <p:sldId id="354" r:id="rId150"/>
    <p:sldId id="380" r:id="rId151"/>
    <p:sldId id="319" r:id="rId152"/>
    <p:sldId id="436" r:id="rId153"/>
    <p:sldId id="355" r:id="rId154"/>
    <p:sldId id="488" r:id="rId155"/>
    <p:sldId id="489" r:id="rId156"/>
    <p:sldId id="490" r:id="rId157"/>
    <p:sldId id="491" r:id="rId158"/>
    <p:sldId id="492" r:id="rId159"/>
    <p:sldId id="356" r:id="rId160"/>
    <p:sldId id="382" r:id="rId161"/>
    <p:sldId id="320" r:id="rId162"/>
    <p:sldId id="434" r:id="rId163"/>
    <p:sldId id="435" r:id="rId164"/>
    <p:sldId id="357" r:id="rId165"/>
    <p:sldId id="358" r:id="rId166"/>
    <p:sldId id="383" r:id="rId167"/>
    <p:sldId id="321" r:id="rId168"/>
    <p:sldId id="433" r:id="rId169"/>
    <p:sldId id="364" r:id="rId170"/>
    <p:sldId id="359" r:id="rId171"/>
    <p:sldId id="480" r:id="rId172"/>
    <p:sldId id="481" r:id="rId173"/>
    <p:sldId id="482" r:id="rId174"/>
    <p:sldId id="483" r:id="rId175"/>
    <p:sldId id="484" r:id="rId176"/>
    <p:sldId id="485" r:id="rId177"/>
    <p:sldId id="384" r:id="rId178"/>
    <p:sldId id="322" r:id="rId179"/>
    <p:sldId id="432" r:id="rId180"/>
    <p:sldId id="455" r:id="rId181"/>
    <p:sldId id="534" r:id="rId182"/>
    <p:sldId id="456" r:id="rId183"/>
    <p:sldId id="457" r:id="rId184"/>
    <p:sldId id="458" r:id="rId185"/>
    <p:sldId id="459" r:id="rId186"/>
    <p:sldId id="460" r:id="rId187"/>
    <p:sldId id="385" r:id="rId188"/>
    <p:sldId id="323" r:id="rId189"/>
    <p:sldId id="431" r:id="rId190"/>
    <p:sldId id="522" r:id="rId191"/>
    <p:sldId id="523" r:id="rId192"/>
    <p:sldId id="362" r:id="rId193"/>
    <p:sldId id="361" r:id="rId194"/>
    <p:sldId id="441" r:id="rId195"/>
    <p:sldId id="442" r:id="rId196"/>
    <p:sldId id="443" r:id="rId197"/>
    <p:sldId id="386" r:id="rId198"/>
    <p:sldId id="498" r:id="rId199"/>
    <p:sldId id="499" r:id="rId200"/>
    <p:sldId id="500" r:id="rId201"/>
    <p:sldId id="501" r:id="rId202"/>
    <p:sldId id="444" r:id="rId203"/>
    <p:sldId id="445" r:id="rId204"/>
    <p:sldId id="447" r:id="rId205"/>
    <p:sldId id="493" r:id="rId206"/>
    <p:sldId id="494" r:id="rId207"/>
    <p:sldId id="495" r:id="rId208"/>
    <p:sldId id="496" r:id="rId209"/>
    <p:sldId id="497" r:id="rId210"/>
    <p:sldId id="448" r:id="rId211"/>
    <p:sldId id="449" r:id="rId212"/>
    <p:sldId id="450" r:id="rId213"/>
    <p:sldId id="513" r:id="rId214"/>
    <p:sldId id="452" r:id="rId215"/>
    <p:sldId id="461" r:id="rId216"/>
    <p:sldId id="462" r:id="rId217"/>
    <p:sldId id="463" r:id="rId218"/>
    <p:sldId id="464" r:id="rId219"/>
    <p:sldId id="465" r:id="rId220"/>
    <p:sldId id="453" r:id="rId221"/>
    <p:sldId id="454" r:id="rId222"/>
    <p:sldId id="405" r:id="rId223"/>
    <p:sldId id="440" r:id="rId224"/>
    <p:sldId id="486" r:id="rId225"/>
    <p:sldId id="487" r:id="rId2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780" autoAdjust="0"/>
  </p:normalViewPr>
  <p:slideViewPr>
    <p:cSldViewPr>
      <p:cViewPr varScale="1">
        <p:scale>
          <a:sx n="50" d="100"/>
          <a:sy n="50" d="100"/>
        </p:scale>
        <p:origin x="1740"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notesMaster" Target="notesMasters/notesMaster1.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viewProps" Target="viewProps.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1F46F0-32C6-4C36-82AD-3DA0E3CDC970}" type="datetimeFigureOut">
              <a:rPr lang="en-US" smtClean="0"/>
              <a:pPr/>
              <a:t>8/28/2018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F491DF-43E3-4364-8DD7-9CC3865E6D84}" type="slidenum">
              <a:rPr lang="en-US" smtClean="0"/>
              <a:pPr/>
              <a:t>‹#›</a:t>
            </a:fld>
            <a:endParaRPr lang="en-US"/>
          </a:p>
        </p:txBody>
      </p:sp>
    </p:spTree>
    <p:extLst>
      <p:ext uri="{BB962C8B-B14F-4D97-AF65-F5344CB8AC3E}">
        <p14:creationId xmlns:p14="http://schemas.microsoft.com/office/powerpoint/2010/main" val="3334705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en.wikipedia.org/wiki/Richard_Helm" TargetMode="External"/><Relationship Id="rId3" Type="http://schemas.openxmlformats.org/officeDocument/2006/relationships/hyperlink" Target="http://en.wikipedia.org/wiki/Computer_science" TargetMode="External"/><Relationship Id="rId7" Type="http://schemas.openxmlformats.org/officeDocument/2006/relationships/hyperlink" Target="http://en.wikipedia.org/wiki/Erich_Gamma"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en.wikipedia.org/wiki/Portland_Pattern_Repository" TargetMode="External"/><Relationship Id="rId5" Type="http://schemas.openxmlformats.org/officeDocument/2006/relationships/hyperlink" Target="http://en.wikipedia.org/wiki/Pattern_Languages_of_Programming" TargetMode="External"/><Relationship Id="rId10" Type="http://schemas.openxmlformats.org/officeDocument/2006/relationships/hyperlink" Target="http://en.wikipedia.org/wiki/John_Vlissides" TargetMode="External"/><Relationship Id="rId4" Type="http://schemas.openxmlformats.org/officeDocument/2006/relationships/hyperlink" Target="http://en.wikipedia.org/wiki/Design_Patterns_(book)" TargetMode="External"/><Relationship Id="rId9" Type="http://schemas.openxmlformats.org/officeDocument/2006/relationships/hyperlink" Target="http://en.wikipedia.org/wiki/Ralph_Johnson"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Design patterns gained popularity in </a:t>
            </a:r>
            <a:r>
              <a:rPr lang="en-US" dirty="0">
                <a:hlinkClick r:id="rId3" tooltip="Computer science"/>
              </a:rPr>
              <a:t>computer science</a:t>
            </a:r>
            <a:r>
              <a:rPr lang="en-US" dirty="0"/>
              <a:t> after the book </a:t>
            </a:r>
            <a:r>
              <a:rPr lang="en-US" i="1" dirty="0">
                <a:hlinkClick r:id="rId4" tooltip="Design Patterns (book)"/>
              </a:rPr>
              <a:t>Design Patterns: Elements of Reusable Object-Oriented Software</a:t>
            </a:r>
            <a:r>
              <a:rPr lang="en-US" dirty="0"/>
              <a:t> was published in 1994 by the so-called "</a:t>
            </a:r>
            <a:r>
              <a:rPr lang="en-US" b="1" dirty="0"/>
              <a:t>Gang of Four</a:t>
            </a:r>
            <a:r>
              <a:rPr lang="en-US" dirty="0"/>
              <a:t>" (Gamma et al.). That same year, the first </a:t>
            </a:r>
            <a:r>
              <a:rPr lang="en-US" dirty="0">
                <a:hlinkClick r:id="rId5" tooltip="Pattern Languages of Programming"/>
              </a:rPr>
              <a:t>Pattern Languages of Programming</a:t>
            </a:r>
            <a:r>
              <a:rPr lang="en-US" dirty="0"/>
              <a:t> Conference was held and the following year, the </a:t>
            </a:r>
            <a:r>
              <a:rPr lang="en-US" dirty="0">
                <a:hlinkClick r:id="rId6" tooltip="Portland Pattern Repository"/>
              </a:rPr>
              <a:t>Portland Pattern Repository</a:t>
            </a:r>
            <a:r>
              <a:rPr lang="en-US" dirty="0"/>
              <a:t> was set up for documentation of design patterns. The scope of the term remains a matter of dispute. Notable books in the design pattern genre include:</a:t>
            </a:r>
          </a:p>
          <a:p>
            <a:endParaRPr lang="en-US" dirty="0"/>
          </a:p>
          <a:p>
            <a:r>
              <a:rPr lang="en-US" b="1" dirty="0"/>
              <a:t>Gang of Four:-</a:t>
            </a:r>
            <a:endParaRPr lang="en-US" dirty="0"/>
          </a:p>
          <a:p>
            <a:r>
              <a:rPr lang="en-US" dirty="0">
                <a:hlinkClick r:id="rId7" tooltip="Erich Gamma"/>
              </a:rPr>
              <a:t>Gamma, Erich</a:t>
            </a:r>
            <a:r>
              <a:rPr lang="en-US" dirty="0"/>
              <a:t>; </a:t>
            </a:r>
            <a:r>
              <a:rPr lang="en-US" dirty="0">
                <a:hlinkClick r:id="rId8" tooltip="Richard Helm"/>
              </a:rPr>
              <a:t>Richard Helm</a:t>
            </a:r>
            <a:r>
              <a:rPr lang="en-US" dirty="0"/>
              <a:t>, </a:t>
            </a:r>
            <a:r>
              <a:rPr lang="en-US" dirty="0">
                <a:hlinkClick r:id="rId9" tooltip="Ralph Johnson"/>
              </a:rPr>
              <a:t>Ralph Johnson</a:t>
            </a:r>
            <a:r>
              <a:rPr lang="en-US" dirty="0"/>
              <a:t>, and </a:t>
            </a:r>
            <a:r>
              <a:rPr lang="en-US" dirty="0">
                <a:hlinkClick r:id="rId10" tooltip="John Vlissides"/>
              </a:rPr>
              <a:t>John </a:t>
            </a:r>
            <a:r>
              <a:rPr lang="en-US" dirty="0" err="1">
                <a:hlinkClick r:id="rId10" tooltip="John Vlissides"/>
              </a:rPr>
              <a:t>Vlissides</a:t>
            </a:r>
            <a:r>
              <a:rPr lang="en-US" dirty="0"/>
              <a:t> </a:t>
            </a:r>
          </a:p>
          <a:p>
            <a:endParaRPr lang="en-US" dirty="0"/>
          </a:p>
          <a:p>
            <a:endParaRPr lang="en-US" dirty="0"/>
          </a:p>
          <a:p>
            <a:endParaRPr lang="en-US" dirty="0"/>
          </a:p>
          <a:p>
            <a:endParaRPr lang="en-US" dirty="0"/>
          </a:p>
          <a:p>
            <a:endParaRPr lang="en-US" dirty="0"/>
          </a:p>
          <a:p>
            <a:r>
              <a:rPr lang="en-US" dirty="0"/>
              <a:t>Design</a:t>
            </a:r>
            <a:r>
              <a:rPr lang="en-US" baseline="0" dirty="0"/>
              <a:t> pattern sites</a:t>
            </a:r>
          </a:p>
          <a:p>
            <a:endParaRPr lang="en-US" dirty="0"/>
          </a:p>
          <a:p>
            <a:r>
              <a:rPr lang="en-US" dirty="0"/>
              <a:t>http://vincehuston.org/dp/</a:t>
            </a: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a:t>
            </a:fld>
            <a:endParaRPr lang="en-US"/>
          </a:p>
        </p:txBody>
      </p:sp>
    </p:spTree>
    <p:extLst>
      <p:ext uri="{BB962C8B-B14F-4D97-AF65-F5344CB8AC3E}">
        <p14:creationId xmlns:p14="http://schemas.microsoft.com/office/powerpoint/2010/main" val="811839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kern="1200" dirty="0">
                <a:solidFill>
                  <a:schemeClr val="tx1"/>
                </a:solidFill>
                <a:latin typeface="+mn-lt"/>
                <a:ea typeface="+mn-ea"/>
                <a:cs typeface="+mn-cs"/>
              </a:rPr>
              <a:t>Consequences</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Provides hooks for subclasses</a:t>
            </a:r>
            <a:r>
              <a:rPr lang="en-IN" sz="1200" kern="1200" dirty="0">
                <a:solidFill>
                  <a:schemeClr val="tx1"/>
                </a:solidFill>
                <a:latin typeface="+mn-lt"/>
                <a:ea typeface="+mn-ea"/>
                <a:cs typeface="+mn-cs"/>
              </a:rPr>
              <a:t>. Creating objects inside a class with a factory method is always more flexible than creating an object directly. Factory Method gives subclasses a hook for providing an extended version of an object.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Connects parallel class hierarchies</a:t>
            </a:r>
            <a:r>
              <a:rPr lang="en-IN" sz="1200" kern="1200" dirty="0">
                <a:solidFill>
                  <a:schemeClr val="tx1"/>
                </a:solidFill>
                <a:latin typeface="+mn-lt"/>
                <a:ea typeface="+mn-ea"/>
                <a:cs typeface="+mn-cs"/>
              </a:rPr>
              <a:t>. In the examples we've considered so far, the factory method is only called by Creators. But this doesn't have to be the case; clients can find factory methods useful, especially in the case of parallel class hierarchies. </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36</a:t>
            </a:fld>
            <a:endParaRPr lang="en-US"/>
          </a:p>
        </p:txBody>
      </p:sp>
    </p:spTree>
    <p:extLst>
      <p:ext uri="{BB962C8B-B14F-4D97-AF65-F5344CB8AC3E}">
        <p14:creationId xmlns:p14="http://schemas.microsoft.com/office/powerpoint/2010/main" val="188548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Factory of what? Of classes. In simple words, if we have a super class and n sub-classes, and based on data provided, we have to return the object of one of the sub-classes, we use a factory pattern.</a:t>
            </a:r>
          </a:p>
        </p:txBody>
      </p:sp>
      <p:sp>
        <p:nvSpPr>
          <p:cNvPr id="4" name="Slide Number Placeholder 3"/>
          <p:cNvSpPr>
            <a:spLocks noGrp="1"/>
          </p:cNvSpPr>
          <p:nvPr>
            <p:ph type="sldNum" sz="quarter" idx="10"/>
          </p:nvPr>
        </p:nvSpPr>
        <p:spPr/>
        <p:txBody>
          <a:bodyPr/>
          <a:lstStyle/>
          <a:p>
            <a:fld id="{7DF491DF-43E3-4364-8DD7-9CC3865E6D84}" type="slidenum">
              <a:rPr lang="en-US" smtClean="0"/>
              <a:pPr/>
              <a:t>38</a:t>
            </a:fld>
            <a:endParaRPr lang="en-US"/>
          </a:p>
        </p:txBody>
      </p:sp>
    </p:spTree>
    <p:extLst>
      <p:ext uri="{BB962C8B-B14F-4D97-AF65-F5344CB8AC3E}">
        <p14:creationId xmlns:p14="http://schemas.microsoft.com/office/powerpoint/2010/main" val="71937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kern="1200" dirty="0">
                <a:solidFill>
                  <a:schemeClr val="tx1"/>
                </a:solidFill>
                <a:latin typeface="+mn-lt"/>
                <a:ea typeface="+mn-ea"/>
                <a:cs typeface="+mn-cs"/>
              </a:rPr>
              <a:t>Consequences</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Abstract coupling between Subject and Observer</a:t>
            </a:r>
            <a:r>
              <a:rPr lang="en-IN" sz="1200" kern="1200" dirty="0">
                <a:solidFill>
                  <a:schemeClr val="tx1"/>
                </a:solidFill>
                <a:latin typeface="+mn-lt"/>
                <a:ea typeface="+mn-ea"/>
                <a:cs typeface="+mn-cs"/>
              </a:rPr>
              <a:t>. All a subject knows is that it has a list of observers, each conforming to the simple interface of the abstract Observer class. The subject doesn't know the concrete class of any observer. Thus the coupling between subjects and observers is abstract and minimal. Because Subject and Observer aren't tightly coupled, they can belong to different layers of abstraction in a system. A lower-level subject can communicate and inform a higher-level observer, thereby keeping the system's layering intact. If Subject and Observer are lumped together, then the resulting object must either span two layers (and violate the layering), or it must be forced to live in one layer or the other (which might compromise the layering abstraction).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Support for broadcast communication</a:t>
            </a:r>
            <a:r>
              <a:rPr lang="en-IN" sz="1200" kern="1200" dirty="0">
                <a:solidFill>
                  <a:schemeClr val="tx1"/>
                </a:solidFill>
                <a:latin typeface="+mn-lt"/>
                <a:ea typeface="+mn-ea"/>
                <a:cs typeface="+mn-cs"/>
              </a:rPr>
              <a:t>. Unlike an ordinary request, the notification that a subject sends needn't specify its receiver. The notification is broadcast automatically to all interested objects that subscribed to it. The subject doesn't care how many interested objects exist; its only responsibility is to notify its observers. This gives you the freedom to add and remove observers at any time. It's up to the observer to handle or ignore a notification. </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45</a:t>
            </a:fld>
            <a:endParaRPr lang="en-US"/>
          </a:p>
        </p:txBody>
      </p:sp>
    </p:spTree>
    <p:extLst>
      <p:ext uri="{BB962C8B-B14F-4D97-AF65-F5344CB8AC3E}">
        <p14:creationId xmlns:p14="http://schemas.microsoft.com/office/powerpoint/2010/main" val="1850243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a:t>Check list</a:t>
            </a:r>
          </a:p>
          <a:p>
            <a:r>
              <a:rPr lang="en-US" dirty="0"/>
              <a:t>Differentiate between the core (or independent) functionality and the optional (or dependent) functionality. </a:t>
            </a:r>
          </a:p>
          <a:p>
            <a:r>
              <a:rPr lang="en-US" dirty="0"/>
              <a:t>Model the independent functionality with a "subject" abstraction. </a:t>
            </a:r>
          </a:p>
          <a:p>
            <a:r>
              <a:rPr lang="en-US" dirty="0"/>
              <a:t>Model the dependent functionality with an "observer" hierarchy. </a:t>
            </a:r>
          </a:p>
          <a:p>
            <a:r>
              <a:rPr lang="en-US" dirty="0"/>
              <a:t>The Subject is coupled only to the Observer base class. </a:t>
            </a:r>
          </a:p>
          <a:p>
            <a:r>
              <a:rPr lang="en-US" dirty="0"/>
              <a:t>The client configures the number and type of Observers. </a:t>
            </a:r>
          </a:p>
          <a:p>
            <a:r>
              <a:rPr lang="en-US" dirty="0"/>
              <a:t>Observers register themselves with the Subject. </a:t>
            </a:r>
          </a:p>
          <a:p>
            <a:r>
              <a:rPr lang="en-US" dirty="0"/>
              <a:t>The Subject broadcasts events to all registered Observers. </a:t>
            </a:r>
          </a:p>
          <a:p>
            <a:r>
              <a:rPr lang="en-US" dirty="0"/>
              <a:t>The Subject may "push" information at the Observers, or, the Observers may "pull" the information they need from the Subject. </a:t>
            </a:r>
          </a:p>
          <a:p>
            <a:endParaRPr lang="en-US" dirty="0"/>
          </a:p>
          <a:p>
            <a:r>
              <a:rPr lang="en-US" dirty="0"/>
              <a:t>-------------------------</a:t>
            </a:r>
          </a:p>
          <a:p>
            <a:r>
              <a:rPr lang="en-US" b="1" dirty="0"/>
              <a:t>Rules of thumb</a:t>
            </a:r>
          </a:p>
          <a:p>
            <a:r>
              <a:rPr lang="en-US" dirty="0"/>
              <a:t>Chain of Responsibility, Command, Mediator, and Observer, address how you can decouple senders and receivers, but with different trade-offs. Chain of Responsibility passes a sender request along a chain of potential receivers. Command normally specifies a sender-receiver connection with a subclass. Mediator has senders and receivers reference each other indirectly. Observer defines a very decoupled interface that allows for multiple receivers to be configured at run-time. [</a:t>
            </a:r>
            <a:r>
              <a:rPr lang="en-US" dirty="0" err="1"/>
              <a:t>GoF</a:t>
            </a:r>
            <a:r>
              <a:rPr lang="en-US" dirty="0"/>
              <a:t>, p347]Mediator and Observer are competing patterns. The difference between them is that Observer distributes communication by introducing "observer" and "subject" objects, whereas a Mediator object encapsulates the communication between other objects. We've found it easier to make reusable Observers and Subjects than to make reusable Mediators. [</a:t>
            </a:r>
            <a:r>
              <a:rPr lang="en-US" dirty="0" err="1"/>
              <a:t>GoF</a:t>
            </a:r>
            <a:r>
              <a:rPr lang="en-US" dirty="0"/>
              <a:t>, p346]</a:t>
            </a:r>
          </a:p>
          <a:p>
            <a:r>
              <a:rPr lang="en-US" dirty="0"/>
              <a:t>On the other hand, Mediator can leverage Observer for dynamically registering colleagues and communicating with them. [</a:t>
            </a:r>
            <a:r>
              <a:rPr lang="en-US" dirty="0" err="1"/>
              <a:t>GoF</a:t>
            </a:r>
            <a:r>
              <a:rPr lang="en-US" dirty="0"/>
              <a:t>, p282] </a:t>
            </a: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50</a:t>
            </a:fld>
            <a:endParaRPr lang="en-US"/>
          </a:p>
        </p:txBody>
      </p:sp>
    </p:spTree>
    <p:extLst>
      <p:ext uri="{BB962C8B-B14F-4D97-AF65-F5344CB8AC3E}">
        <p14:creationId xmlns:p14="http://schemas.microsoft.com/office/powerpoint/2010/main" val="3943899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define "linked list" functionality in the base class and implement "domain" functionality in derived classes</a:t>
            </a:r>
          </a:p>
        </p:txBody>
      </p:sp>
      <p:sp>
        <p:nvSpPr>
          <p:cNvPr id="4" name="Slide Number Placeholder 3"/>
          <p:cNvSpPr>
            <a:spLocks noGrp="1"/>
          </p:cNvSpPr>
          <p:nvPr>
            <p:ph type="sldNum" sz="quarter" idx="10"/>
          </p:nvPr>
        </p:nvSpPr>
        <p:spPr/>
        <p:txBody>
          <a:bodyPr/>
          <a:lstStyle/>
          <a:p>
            <a:fld id="{7DF491DF-43E3-4364-8DD7-9CC3865E6D84}" type="slidenum">
              <a:rPr lang="en-US" smtClean="0"/>
              <a:pPr/>
              <a:t>64</a:t>
            </a:fld>
            <a:endParaRPr lang="en-US"/>
          </a:p>
        </p:txBody>
      </p:sp>
    </p:spTree>
    <p:extLst>
      <p:ext uri="{BB962C8B-B14F-4D97-AF65-F5344CB8AC3E}">
        <p14:creationId xmlns:p14="http://schemas.microsoft.com/office/powerpoint/2010/main" val="4014947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kern="1200" dirty="0">
                <a:solidFill>
                  <a:schemeClr val="tx1"/>
                </a:solidFill>
                <a:latin typeface="+mn-lt"/>
                <a:ea typeface="+mn-ea"/>
                <a:cs typeface="+mn-cs"/>
              </a:rPr>
              <a:t>Consequences</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Reduced coupling. </a:t>
            </a:r>
            <a:r>
              <a:rPr lang="en-IN" sz="1200" kern="1200" dirty="0">
                <a:solidFill>
                  <a:schemeClr val="tx1"/>
                </a:solidFill>
                <a:latin typeface="+mn-lt"/>
                <a:ea typeface="+mn-ea"/>
                <a:cs typeface="+mn-cs"/>
              </a:rPr>
              <a:t>The pattern frees an object from knowing which other object handles a request. An object only has to know that a request will be handled "appropriately." Both the receiver and the sender have no explicit knowledge of each other, and an object in the chain doesn't have to know about the chain's structure.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Added flexibility in assigning responsibilities to objects. </a:t>
            </a:r>
            <a:r>
              <a:rPr lang="en-IN" sz="1200" kern="1200" dirty="0">
                <a:solidFill>
                  <a:schemeClr val="tx1"/>
                </a:solidFill>
                <a:latin typeface="+mn-lt"/>
                <a:ea typeface="+mn-ea"/>
                <a:cs typeface="+mn-cs"/>
              </a:rPr>
              <a:t>Chain of Responsibility gives you added flexibility in distributing responsibilities among objects. You can add or change responsibilities for handling a request by adding to or otherwise changing the chain at run-time. You can combine this with subclassing to specialize handlers statically.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Receipt isn't guaranteed</a:t>
            </a:r>
            <a:r>
              <a:rPr lang="en-IN" sz="1200" kern="1200" dirty="0">
                <a:solidFill>
                  <a:schemeClr val="tx1"/>
                </a:solidFill>
                <a:latin typeface="+mn-lt"/>
                <a:ea typeface="+mn-ea"/>
                <a:cs typeface="+mn-cs"/>
              </a:rPr>
              <a:t>. Since a request has no explicit receiver, there's no guarantee it'll be handled—the request can fall off the end of the chain without ever being handled. A request can also go unhandled when the chain is not configured properly. </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65</a:t>
            </a:fld>
            <a:endParaRPr lang="en-US"/>
          </a:p>
        </p:txBody>
      </p:sp>
    </p:spTree>
    <p:extLst>
      <p:ext uri="{BB962C8B-B14F-4D97-AF65-F5344CB8AC3E}">
        <p14:creationId xmlns:p14="http://schemas.microsoft.com/office/powerpoint/2010/main" val="4432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Check list</a:t>
            </a:r>
          </a:p>
          <a:p>
            <a:r>
              <a:rPr lang="en-US" dirty="0"/>
              <a:t>The base class maintains a "next" pointer. </a:t>
            </a:r>
          </a:p>
          <a:p>
            <a:r>
              <a:rPr lang="en-US" dirty="0"/>
              <a:t>Each derived class implements its contribution for handling the request. </a:t>
            </a:r>
          </a:p>
          <a:p>
            <a:r>
              <a:rPr lang="en-US" dirty="0"/>
              <a:t>If the request needs to be "passed on", then the derived class "calls back" to the base class, which delegates to the "next" pointer. </a:t>
            </a:r>
          </a:p>
          <a:p>
            <a:r>
              <a:rPr lang="en-US" dirty="0"/>
              <a:t>The client (or some third party) creates and links the chain (which may include a link from the last node to the root node). </a:t>
            </a:r>
          </a:p>
          <a:p>
            <a:r>
              <a:rPr lang="en-US" dirty="0"/>
              <a:t>The client "launches and leaves" each request with the root of the chain. </a:t>
            </a:r>
          </a:p>
          <a:p>
            <a:r>
              <a:rPr lang="en-US" dirty="0"/>
              <a:t>Recursive delegation produces the illusion of magic. </a:t>
            </a:r>
          </a:p>
          <a:p>
            <a:endParaRPr lang="en-US" b="1" dirty="0"/>
          </a:p>
          <a:p>
            <a:r>
              <a:rPr lang="en-US" b="1" dirty="0"/>
              <a:t>Rules of thumb</a:t>
            </a:r>
          </a:p>
          <a:p>
            <a:r>
              <a:rPr lang="en-US" dirty="0"/>
              <a:t>Chain of Responsibility, Command, Mediator, and Observer, address how you can decouple senders and receivers, but with different trade-offs. Chain of Responsibility passes a sender request along a chain of potential </a:t>
            </a:r>
            <a:r>
              <a:rPr lang="en-US" dirty="0" err="1"/>
              <a:t>receivers.Chain</a:t>
            </a:r>
            <a:r>
              <a:rPr lang="en-US" dirty="0"/>
              <a:t> of Responsibility can use Command to represent requests as objects. [</a:t>
            </a:r>
            <a:r>
              <a:rPr lang="en-US" dirty="0" err="1"/>
              <a:t>GoF</a:t>
            </a:r>
            <a:r>
              <a:rPr lang="en-US" dirty="0"/>
              <a:t>, p349]</a:t>
            </a:r>
          </a:p>
          <a:p>
            <a:r>
              <a:rPr lang="en-US" dirty="0"/>
              <a:t>Chain of Responsibility is often applied in conjunction with Composite. There, a component's parent can act as its successor. [</a:t>
            </a:r>
            <a:r>
              <a:rPr lang="en-US" dirty="0" err="1"/>
              <a:t>GoF</a:t>
            </a:r>
            <a:r>
              <a:rPr lang="en-US" dirty="0"/>
              <a:t>, p232] </a:t>
            </a: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66</a:t>
            </a:fld>
            <a:endParaRPr lang="en-US"/>
          </a:p>
        </p:txBody>
      </p:sp>
    </p:spTree>
    <p:extLst>
      <p:ext uri="{BB962C8B-B14F-4D97-AF65-F5344CB8AC3E}">
        <p14:creationId xmlns:p14="http://schemas.microsoft.com/office/powerpoint/2010/main" val="2942181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68</a:t>
            </a:fld>
            <a:endParaRPr lang="en-US"/>
          </a:p>
        </p:txBody>
      </p:sp>
    </p:spTree>
    <p:extLst>
      <p:ext uri="{BB962C8B-B14F-4D97-AF65-F5344CB8AC3E}">
        <p14:creationId xmlns:p14="http://schemas.microsoft.com/office/powerpoint/2010/main" val="1412411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a:t>Check list</a:t>
            </a:r>
          </a:p>
          <a:p>
            <a:r>
              <a:rPr lang="en-US" dirty="0"/>
              <a:t>Define a private static attribute in the "single instance" class. </a:t>
            </a:r>
          </a:p>
          <a:p>
            <a:r>
              <a:rPr lang="en-US" dirty="0"/>
              <a:t>Define a public static </a:t>
            </a:r>
            <a:r>
              <a:rPr lang="en-US" dirty="0" err="1"/>
              <a:t>accessor</a:t>
            </a:r>
            <a:r>
              <a:rPr lang="en-US" dirty="0"/>
              <a:t> function in the class. </a:t>
            </a:r>
          </a:p>
          <a:p>
            <a:r>
              <a:rPr lang="en-US" dirty="0"/>
              <a:t>Do "lazy initialization" (creation on first use) in the </a:t>
            </a:r>
            <a:r>
              <a:rPr lang="en-US" dirty="0" err="1"/>
              <a:t>accessor</a:t>
            </a:r>
            <a:r>
              <a:rPr lang="en-US" dirty="0"/>
              <a:t> function. </a:t>
            </a:r>
          </a:p>
          <a:p>
            <a:r>
              <a:rPr lang="en-US" dirty="0"/>
              <a:t>Define all constructors to be protected or private. </a:t>
            </a:r>
          </a:p>
          <a:p>
            <a:r>
              <a:rPr lang="en-US" dirty="0"/>
              <a:t>Clients may only use the </a:t>
            </a:r>
            <a:r>
              <a:rPr lang="en-US" dirty="0" err="1"/>
              <a:t>accessor</a:t>
            </a:r>
            <a:r>
              <a:rPr lang="en-US" dirty="0"/>
              <a:t> function to manipulate the Singleton. </a:t>
            </a:r>
          </a:p>
          <a:p>
            <a:r>
              <a:rPr lang="en-US" dirty="0"/>
              <a:t>---------------- </a:t>
            </a:r>
          </a:p>
          <a:p>
            <a:r>
              <a:rPr lang="en-US" b="1" dirty="0"/>
              <a:t>Rules of thumb</a:t>
            </a:r>
          </a:p>
          <a:p>
            <a:r>
              <a:rPr lang="en-US" dirty="0"/>
              <a:t>Abstract Factory, Builder, and Prototype can use Singleton in their implementation. [</a:t>
            </a:r>
            <a:r>
              <a:rPr lang="en-US" dirty="0" err="1"/>
              <a:t>GoF</a:t>
            </a:r>
            <a:r>
              <a:rPr lang="en-US" dirty="0"/>
              <a:t>, p134]Facade objects are often Singletons because only one Facade object is required. [</a:t>
            </a:r>
            <a:r>
              <a:rPr lang="en-US" dirty="0" err="1"/>
              <a:t>GoF</a:t>
            </a:r>
            <a:r>
              <a:rPr lang="en-US" dirty="0"/>
              <a:t>, p193]</a:t>
            </a:r>
          </a:p>
          <a:p>
            <a:r>
              <a:rPr lang="en-US" dirty="0"/>
              <a:t>State objects are often Singletons. [</a:t>
            </a:r>
            <a:r>
              <a:rPr lang="en-US" dirty="0" err="1"/>
              <a:t>GoF</a:t>
            </a:r>
            <a:r>
              <a:rPr lang="en-US" dirty="0"/>
              <a:t>, p313]</a:t>
            </a:r>
          </a:p>
          <a:p>
            <a:r>
              <a:rPr lang="en-US" dirty="0"/>
              <a:t>It's relatively easy to protect Singleton against multiple instantiations because there is good language support in this area. The most complicated problem is managing a Singleton's lifetime, especially its destruction ... There are serious threading issues surrounding the pattern. [</a:t>
            </a:r>
            <a:r>
              <a:rPr lang="en-US" dirty="0" err="1"/>
              <a:t>Alexandrescu</a:t>
            </a:r>
            <a:r>
              <a:rPr lang="en-US" dirty="0"/>
              <a:t>, p155]   For C++ lifetime issues, see </a:t>
            </a:r>
            <a:r>
              <a:rPr lang="en-US" dirty="0" err="1"/>
              <a:t>Alexandrescu</a:t>
            </a:r>
            <a:r>
              <a:rPr lang="en-US" dirty="0"/>
              <a:t>, pp133-145.   For C++ multi-threaded implementation, see </a:t>
            </a:r>
            <a:r>
              <a:rPr lang="en-US" dirty="0" err="1"/>
              <a:t>Alexandrescu</a:t>
            </a:r>
            <a:r>
              <a:rPr lang="en-US" dirty="0"/>
              <a:t>, pp145-148.   For Java multi-threaded implementation, see Freeman, pp179-182.   For </a:t>
            </a:r>
            <a:r>
              <a:rPr lang="en-US" dirty="0" err="1"/>
              <a:t>subclassing</a:t>
            </a:r>
            <a:r>
              <a:rPr lang="en-US" dirty="0"/>
              <a:t> the Singleton instance, see Gamma, pp130-131.</a:t>
            </a:r>
          </a:p>
          <a:p>
            <a:r>
              <a:rPr lang="en-US" dirty="0"/>
              <a:t>The advantage of Singleton over global variables is that you are absolutely sure of the number of instances when you use Singleton, and, you can change your mind and manage any number of instances. [Ralph Johnson]</a:t>
            </a:r>
          </a:p>
          <a:p>
            <a:r>
              <a:rPr lang="en-US" dirty="0"/>
              <a:t>The Singleton design pattern is one of the most inappropriately used patterns. Singletons are intended to be used when a class must have exactly one instance, no more, no less ... [Designers] frequently use Singletons in a misguided attempt to replace global variables ... A Singleton is, for intents and purposes, a global variable. The Singleton does not do away with the global; it merely renames it. [</a:t>
            </a:r>
            <a:r>
              <a:rPr lang="en-US" dirty="0" err="1"/>
              <a:t>Hyslop</a:t>
            </a:r>
            <a:r>
              <a:rPr lang="en-US" dirty="0"/>
              <a:t>, p51]</a:t>
            </a:r>
          </a:p>
          <a:p>
            <a:r>
              <a:rPr lang="en-US" dirty="0"/>
              <a:t>When is Singleton unnecessary?   Short answer: most of the time.   Long answer: when it's simpler to pass an object resource as a reference to the objects that need it, rather than letting objects access the resource globally ... The real problem with Singletons is that they give you such a good excuse not to think carefully about the appropriate visibility of an object.   Finding the right balance of exposure and protection for an object is critical for maintaining flexibility. [</a:t>
            </a:r>
            <a:r>
              <a:rPr lang="en-US" dirty="0" err="1"/>
              <a:t>Kerievsky</a:t>
            </a:r>
            <a:r>
              <a:rPr lang="en-US" dirty="0"/>
              <a:t>, pp115-116]</a:t>
            </a:r>
          </a:p>
          <a:p>
            <a:r>
              <a:rPr lang="en-US" dirty="0"/>
              <a:t>Our group had a bad habit of using global data, so I did a study group on Singleton.   The next thing I know Singletons appeared everywhere and none of the problems related to global data went away.   The answer to the global data question is not, "Make it a Singleton."   The answer is, "Why in the hell are you using global data?"   Changing the name doesn't change the problem.   In fact, it may make it worse because it gives you the opportunity to say, "Well I'm not doing that, I'm doing this” – even though this and that are the same thing. [</a:t>
            </a:r>
            <a:r>
              <a:rPr lang="en-US" dirty="0" err="1"/>
              <a:t>Frieder</a:t>
            </a:r>
            <a:r>
              <a:rPr lang="en-US" dirty="0"/>
              <a:t> </a:t>
            </a:r>
            <a:r>
              <a:rPr lang="en-US" dirty="0" err="1"/>
              <a:t>Knauss</a:t>
            </a:r>
            <a:r>
              <a:rPr lang="en-US" dirty="0"/>
              <a:t>] </a:t>
            </a: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74</a:t>
            </a:fld>
            <a:endParaRPr lang="en-US"/>
          </a:p>
        </p:txBody>
      </p:sp>
    </p:spTree>
    <p:extLst>
      <p:ext uri="{BB962C8B-B14F-4D97-AF65-F5344CB8AC3E}">
        <p14:creationId xmlns:p14="http://schemas.microsoft.com/office/powerpoint/2010/main" val="464102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kern="1200" dirty="0">
                <a:solidFill>
                  <a:schemeClr val="tx1"/>
                </a:solidFill>
                <a:latin typeface="+mn-lt"/>
                <a:ea typeface="+mn-ea"/>
                <a:cs typeface="+mn-cs"/>
              </a:rPr>
              <a:t>Consequences</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Controlled access to sole instance. </a:t>
            </a:r>
            <a:r>
              <a:rPr lang="en-IN" sz="1200" kern="1200" dirty="0">
                <a:solidFill>
                  <a:schemeClr val="tx1"/>
                </a:solidFill>
                <a:latin typeface="+mn-lt"/>
                <a:ea typeface="+mn-ea"/>
                <a:cs typeface="+mn-cs"/>
              </a:rPr>
              <a:t>Because the Singleton class encapsulates its sole instance, it can have strict control over how and when clients access it.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Reduced name space. </a:t>
            </a:r>
            <a:r>
              <a:rPr lang="en-IN" sz="1200" kern="1200" dirty="0">
                <a:solidFill>
                  <a:schemeClr val="tx1"/>
                </a:solidFill>
                <a:latin typeface="+mn-lt"/>
                <a:ea typeface="+mn-ea"/>
                <a:cs typeface="+mn-cs"/>
              </a:rPr>
              <a:t>The Singleton pattern is an improvement over global variables. It avoids polluting the name space with global variables that store sole instances.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Permits refinement of operations and representation. </a:t>
            </a:r>
            <a:r>
              <a:rPr lang="en-IN" sz="1200" kern="1200" dirty="0">
                <a:solidFill>
                  <a:schemeClr val="tx1"/>
                </a:solidFill>
                <a:latin typeface="+mn-lt"/>
                <a:ea typeface="+mn-ea"/>
                <a:cs typeface="+mn-cs"/>
              </a:rPr>
              <a:t>The Singleton class may be subclassed, and it's easy to configure an application with an instance of this extended class. You can configure the application with an instance of the class you need at run-time.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Permits a variable number of instances. </a:t>
            </a:r>
            <a:r>
              <a:rPr lang="en-IN" sz="1200" kern="1200" dirty="0">
                <a:solidFill>
                  <a:schemeClr val="tx1"/>
                </a:solidFill>
                <a:latin typeface="+mn-lt"/>
                <a:ea typeface="+mn-ea"/>
                <a:cs typeface="+mn-cs"/>
              </a:rPr>
              <a:t>The pattern makes it easy to change your mind and allow more than one instance of the Singleton class. Moreover, you can use the same approach to control the number of instances that the application uses. Only the operation that grants access to the Singleton instance needs to change. </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75</a:t>
            </a:fld>
            <a:endParaRPr lang="en-US"/>
          </a:p>
        </p:txBody>
      </p:sp>
    </p:spTree>
    <p:extLst>
      <p:ext uri="{BB962C8B-B14F-4D97-AF65-F5344CB8AC3E}">
        <p14:creationId xmlns:p14="http://schemas.microsoft.com/office/powerpoint/2010/main" val="429547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t>
            </a:r>
            <a:r>
              <a:rPr lang="en-US" b="1" dirty="0"/>
              <a:t>Class should close for modification but</a:t>
            </a:r>
            <a:r>
              <a:rPr lang="en-US" b="1" baseline="0" dirty="0"/>
              <a:t> should open for extension”</a:t>
            </a:r>
          </a:p>
          <a:p>
            <a:endParaRPr lang="en-US" b="1" baseline="0" dirty="0"/>
          </a:p>
          <a:p>
            <a:r>
              <a:rPr lang="en-US" b="1" dirty="0"/>
              <a:t>http://vincehuston.org/</a:t>
            </a:r>
          </a:p>
          <a:p>
            <a:r>
              <a:rPr lang="en-US" b="1" dirty="0"/>
              <a:t>http://www.allapplabs.com/java_design_patterns/java_design_patterns.htm</a:t>
            </a:r>
          </a:p>
        </p:txBody>
      </p:sp>
      <p:sp>
        <p:nvSpPr>
          <p:cNvPr id="4" name="Slide Number Placeholder 3"/>
          <p:cNvSpPr>
            <a:spLocks noGrp="1"/>
          </p:cNvSpPr>
          <p:nvPr>
            <p:ph type="sldNum" sz="quarter" idx="10"/>
          </p:nvPr>
        </p:nvSpPr>
        <p:spPr/>
        <p:txBody>
          <a:bodyPr/>
          <a:lstStyle/>
          <a:p>
            <a:fld id="{7DF491DF-43E3-4364-8DD7-9CC3865E6D84}" type="slidenum">
              <a:rPr lang="en-US" smtClean="0"/>
              <a:pPr/>
              <a:t>3</a:t>
            </a:fld>
            <a:endParaRPr lang="en-US"/>
          </a:p>
        </p:txBody>
      </p:sp>
    </p:spTree>
    <p:extLst>
      <p:ext uri="{BB962C8B-B14F-4D97-AF65-F5344CB8AC3E}">
        <p14:creationId xmlns:p14="http://schemas.microsoft.com/office/powerpoint/2010/main" val="1279109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Implementation</a:t>
            </a:r>
            <a:r>
              <a:rPr lang="en-US" dirty="0"/>
              <a:t> of a singleton pattern must satisfy the single instance and global access principles.</a:t>
            </a:r>
          </a:p>
          <a:p>
            <a:r>
              <a:rPr lang="en-US" dirty="0"/>
              <a:t> It requires a mechanism to access the singleton class member without creating a class object and a mechanism to persist the value of class members among class objects.</a:t>
            </a:r>
          </a:p>
          <a:p>
            <a:r>
              <a:rPr lang="en-US" dirty="0"/>
              <a:t>The singleton pattern is implemented by creating a class with a method that creates a new instance of the class if one does not exist. </a:t>
            </a:r>
          </a:p>
          <a:p>
            <a:r>
              <a:rPr lang="en-US" dirty="0"/>
              <a:t>If an instance already exists, it simply returns a reference to that object. To make sure that the object cannot be instantiated any other way, the constructor is made protected </a:t>
            </a: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78</a:t>
            </a:fld>
            <a:endParaRPr lang="en-US"/>
          </a:p>
        </p:txBody>
      </p:sp>
    </p:spTree>
    <p:extLst>
      <p:ext uri="{BB962C8B-B14F-4D97-AF65-F5344CB8AC3E}">
        <p14:creationId xmlns:p14="http://schemas.microsoft.com/office/powerpoint/2010/main" val="1911797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81</a:t>
            </a:fld>
            <a:endParaRPr lang="en-US"/>
          </a:p>
        </p:txBody>
      </p:sp>
    </p:spTree>
    <p:extLst>
      <p:ext uri="{BB962C8B-B14F-4D97-AF65-F5344CB8AC3E}">
        <p14:creationId xmlns:p14="http://schemas.microsoft.com/office/powerpoint/2010/main" val="3779889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kern="1200" dirty="0">
                <a:solidFill>
                  <a:schemeClr val="tx1"/>
                </a:solidFill>
                <a:latin typeface="+mn-lt"/>
                <a:ea typeface="+mn-ea"/>
                <a:cs typeface="+mn-cs"/>
              </a:rPr>
              <a:t>Consequences</a:t>
            </a:r>
            <a:endParaRPr lang="en-US" sz="1200" kern="1200" dirty="0">
              <a:solidFill>
                <a:schemeClr val="tx1"/>
              </a:solidFill>
              <a:latin typeface="+mn-lt"/>
              <a:ea typeface="+mn-ea"/>
              <a:cs typeface="+mn-cs"/>
            </a:endParaRPr>
          </a:p>
          <a:p>
            <a:pPr lvl="0"/>
            <a:r>
              <a:rPr lang="en-IN" sz="1200" kern="1200" dirty="0">
                <a:solidFill>
                  <a:schemeClr val="tx1"/>
                </a:solidFill>
                <a:latin typeface="+mn-lt"/>
                <a:ea typeface="+mn-ea"/>
                <a:cs typeface="+mn-cs"/>
              </a:rPr>
              <a:t>the reduction in the total number of instances that comes from sharing </a:t>
            </a:r>
            <a:endParaRPr lang="en-US" sz="1200" kern="1200" dirty="0">
              <a:solidFill>
                <a:schemeClr val="tx1"/>
              </a:solidFill>
              <a:latin typeface="+mn-lt"/>
              <a:ea typeface="+mn-ea"/>
              <a:cs typeface="+mn-cs"/>
            </a:endParaRPr>
          </a:p>
          <a:p>
            <a:pPr lvl="0"/>
            <a:r>
              <a:rPr lang="en-IN" sz="1200" kern="1200" dirty="0">
                <a:solidFill>
                  <a:schemeClr val="tx1"/>
                </a:solidFill>
                <a:latin typeface="+mn-lt"/>
                <a:ea typeface="+mn-ea"/>
                <a:cs typeface="+mn-cs"/>
              </a:rPr>
              <a:t>the amount of intrinsic state per object </a:t>
            </a:r>
            <a:endParaRPr lang="en-US" sz="1200" kern="1200" dirty="0">
              <a:solidFill>
                <a:schemeClr val="tx1"/>
              </a:solidFill>
              <a:latin typeface="+mn-lt"/>
              <a:ea typeface="+mn-ea"/>
              <a:cs typeface="+mn-cs"/>
            </a:endParaRPr>
          </a:p>
          <a:p>
            <a:pPr lvl="0"/>
            <a:r>
              <a:rPr lang="en-IN" sz="1200" kern="1200" dirty="0">
                <a:solidFill>
                  <a:schemeClr val="tx1"/>
                </a:solidFill>
                <a:latin typeface="+mn-lt"/>
                <a:ea typeface="+mn-ea"/>
                <a:cs typeface="+mn-cs"/>
              </a:rPr>
              <a:t>whether extrinsic state is computed or stored. </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82</a:t>
            </a:fld>
            <a:endParaRPr lang="en-US"/>
          </a:p>
        </p:txBody>
      </p:sp>
    </p:spTree>
    <p:extLst>
      <p:ext uri="{BB962C8B-B14F-4D97-AF65-F5344CB8AC3E}">
        <p14:creationId xmlns:p14="http://schemas.microsoft.com/office/powerpoint/2010/main" val="4242435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when dozens of instances of a class are desired and performance </a:t>
            </a:r>
            <a:r>
              <a:rPr lang="en-US" sz="1200" dirty="0" err="1"/>
              <a:t>boggs</a:t>
            </a:r>
            <a:r>
              <a:rPr lang="en-US" sz="1200" dirty="0"/>
              <a:t> down, externalize object state that is peculiar for each instance, and require the client to pass that state when methods are invoked</a:t>
            </a:r>
          </a:p>
          <a:p>
            <a:r>
              <a:rPr lang="en-US" dirty="0"/>
              <a:t>---------------------------- </a:t>
            </a:r>
          </a:p>
          <a:p>
            <a:r>
              <a:rPr lang="en-US" b="1" dirty="0"/>
              <a:t>Check list</a:t>
            </a:r>
          </a:p>
          <a:p>
            <a:r>
              <a:rPr lang="en-US" dirty="0"/>
              <a:t>Ensure that object overhead is an issue needing attention, and, the client of the class is able and willing to absorb responsibility realignment. </a:t>
            </a:r>
          </a:p>
          <a:p>
            <a:r>
              <a:rPr lang="en-US" dirty="0"/>
              <a:t>Divide the target class's state into: shareable (intrinsic) state, and non-shareable (extrinsic) state. </a:t>
            </a:r>
          </a:p>
          <a:p>
            <a:r>
              <a:rPr lang="en-US" dirty="0"/>
              <a:t>Remove the non-shareable state from the class attributes, and add it the calling argument list of affected methods. </a:t>
            </a:r>
          </a:p>
          <a:p>
            <a:r>
              <a:rPr lang="en-US" dirty="0"/>
              <a:t>Create a Factory that can cache and reuse existing class instances. </a:t>
            </a:r>
          </a:p>
          <a:p>
            <a:r>
              <a:rPr lang="en-US" dirty="0"/>
              <a:t>The client must use the Factory instead of the new operator to request objects. </a:t>
            </a:r>
          </a:p>
          <a:p>
            <a:r>
              <a:rPr lang="en-US" dirty="0"/>
              <a:t>The client (or a third party) must look-up or compute the non-shareable state, and supply that state to class methods. </a:t>
            </a:r>
          </a:p>
          <a:p>
            <a:endParaRPr lang="en-US" dirty="0"/>
          </a:p>
          <a:p>
            <a:r>
              <a:rPr lang="en-US" dirty="0"/>
              <a:t>--------------- </a:t>
            </a:r>
          </a:p>
          <a:p>
            <a:r>
              <a:rPr lang="en-US" b="1" dirty="0"/>
              <a:t>Rules of thumb</a:t>
            </a:r>
          </a:p>
          <a:p>
            <a:r>
              <a:rPr lang="en-US" dirty="0"/>
              <a:t>Whereas Flyweight shows how to make lots of little objects, Facade shows how to make a single object represent an entire subsystem. [</a:t>
            </a:r>
            <a:r>
              <a:rPr lang="en-US" dirty="0" err="1"/>
              <a:t>GoF</a:t>
            </a:r>
            <a:r>
              <a:rPr lang="en-US" dirty="0"/>
              <a:t>, p138]Flyweight is often combined with Composite to implement shared leaf nodes. [</a:t>
            </a:r>
            <a:r>
              <a:rPr lang="en-US" dirty="0" err="1"/>
              <a:t>GoF</a:t>
            </a:r>
            <a:r>
              <a:rPr lang="en-US" dirty="0"/>
              <a:t>, p206]</a:t>
            </a:r>
          </a:p>
          <a:p>
            <a:r>
              <a:rPr lang="en-US" dirty="0"/>
              <a:t>Terminal symbols within Interpreter's abstract syntax tree can be shared with Flyweight. [</a:t>
            </a:r>
            <a:r>
              <a:rPr lang="en-US" dirty="0" err="1"/>
              <a:t>GoF</a:t>
            </a:r>
            <a:r>
              <a:rPr lang="en-US" dirty="0"/>
              <a:t>. p255]</a:t>
            </a:r>
          </a:p>
          <a:p>
            <a:r>
              <a:rPr lang="en-US" dirty="0"/>
              <a:t>Flyweight explains when and how State objects can be shared. [</a:t>
            </a:r>
            <a:r>
              <a:rPr lang="en-US" dirty="0" err="1"/>
              <a:t>GoF</a:t>
            </a:r>
            <a:r>
              <a:rPr lang="en-US" dirty="0"/>
              <a:t>, p313] </a:t>
            </a: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83</a:t>
            </a:fld>
            <a:endParaRPr lang="en-US"/>
          </a:p>
        </p:txBody>
      </p:sp>
    </p:spTree>
    <p:extLst>
      <p:ext uri="{BB962C8B-B14F-4D97-AF65-F5344CB8AC3E}">
        <p14:creationId xmlns:p14="http://schemas.microsoft.com/office/powerpoint/2010/main" val="2825934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kern="1200" dirty="0">
                <a:solidFill>
                  <a:schemeClr val="tx1"/>
                </a:solidFill>
                <a:latin typeface="+mn-lt"/>
                <a:ea typeface="+mn-ea"/>
                <a:cs typeface="+mn-cs"/>
              </a:rPr>
              <a:t>Consequences</a:t>
            </a:r>
            <a:endParaRPr lang="en-US" sz="1600" kern="1200" dirty="0">
              <a:solidFill>
                <a:schemeClr val="tx1"/>
              </a:solidFill>
              <a:latin typeface="+mn-lt"/>
              <a:ea typeface="+mn-ea"/>
              <a:cs typeface="+mn-cs"/>
            </a:endParaRPr>
          </a:p>
          <a:p>
            <a:pPr lvl="0"/>
            <a:r>
              <a:rPr lang="en-IN" sz="1200" kern="1200" dirty="0">
                <a:solidFill>
                  <a:schemeClr val="tx1"/>
                </a:solidFill>
                <a:latin typeface="+mn-lt"/>
                <a:ea typeface="+mn-ea"/>
                <a:cs typeface="+mn-cs"/>
              </a:rPr>
              <a:t>Class and object adapters have different trade-offs. </a:t>
            </a:r>
            <a:endParaRPr lang="en-US" sz="1800" kern="1200" dirty="0">
              <a:solidFill>
                <a:schemeClr val="tx1"/>
              </a:solidFill>
              <a:latin typeface="+mn-lt"/>
              <a:ea typeface="+mn-ea"/>
              <a:cs typeface="+mn-cs"/>
            </a:endParaRPr>
          </a:p>
          <a:p>
            <a:pPr lvl="1"/>
            <a:r>
              <a:rPr lang="en-IN" sz="1200" kern="1200" dirty="0">
                <a:solidFill>
                  <a:schemeClr val="tx1"/>
                </a:solidFill>
                <a:latin typeface="+mn-lt"/>
                <a:ea typeface="+mn-ea"/>
                <a:cs typeface="+mn-cs"/>
              </a:rPr>
              <a:t>1. A class adapter </a:t>
            </a:r>
            <a:endParaRPr lang="en-US" sz="1800" kern="1200" dirty="0">
              <a:solidFill>
                <a:schemeClr val="tx1"/>
              </a:solidFill>
              <a:latin typeface="+mn-lt"/>
              <a:ea typeface="+mn-ea"/>
              <a:cs typeface="+mn-cs"/>
            </a:endParaRPr>
          </a:p>
          <a:p>
            <a:pPr marL="1143000" lvl="2" indent="-228600">
              <a:buFont typeface="Arial" pitchFamily="34" charset="0"/>
              <a:buChar char="•"/>
            </a:pPr>
            <a:r>
              <a:rPr lang="en-IN" sz="1200" kern="1200" dirty="0">
                <a:solidFill>
                  <a:schemeClr val="tx1"/>
                </a:solidFill>
                <a:latin typeface="+mn-lt"/>
                <a:ea typeface="+mn-ea"/>
                <a:cs typeface="+mn-cs"/>
              </a:rPr>
              <a:t>adapts </a:t>
            </a:r>
            <a:r>
              <a:rPr lang="en-IN" sz="1200" kern="1200" dirty="0" err="1">
                <a:solidFill>
                  <a:schemeClr val="tx1"/>
                </a:solidFill>
                <a:latin typeface="+mn-lt"/>
                <a:ea typeface="+mn-ea"/>
                <a:cs typeface="+mn-cs"/>
              </a:rPr>
              <a:t>Adaptee</a:t>
            </a:r>
            <a:r>
              <a:rPr lang="en-IN" sz="1200" kern="1200" dirty="0">
                <a:solidFill>
                  <a:schemeClr val="tx1"/>
                </a:solidFill>
                <a:latin typeface="+mn-lt"/>
                <a:ea typeface="+mn-ea"/>
                <a:cs typeface="+mn-cs"/>
              </a:rPr>
              <a:t> to Target by committing to a concrete Adapter class. As a consequence, a class adapter won't work when we want to adapt a class and all its subclasses. </a:t>
            </a:r>
            <a:endParaRPr lang="en-US" sz="1800" kern="1200" dirty="0">
              <a:solidFill>
                <a:schemeClr val="tx1"/>
              </a:solidFill>
              <a:latin typeface="+mn-lt"/>
              <a:ea typeface="+mn-ea"/>
              <a:cs typeface="+mn-cs"/>
            </a:endParaRPr>
          </a:p>
          <a:p>
            <a:pPr marL="1143000" lvl="2" indent="-228600">
              <a:buFont typeface="Arial" pitchFamily="34" charset="0"/>
              <a:buChar char="•"/>
            </a:pPr>
            <a:r>
              <a:rPr lang="en-IN" sz="1200" kern="1200" dirty="0">
                <a:solidFill>
                  <a:schemeClr val="tx1"/>
                </a:solidFill>
                <a:latin typeface="+mn-lt"/>
                <a:ea typeface="+mn-ea"/>
                <a:cs typeface="+mn-cs"/>
              </a:rPr>
              <a:t>lets Adapter override some of </a:t>
            </a:r>
            <a:r>
              <a:rPr lang="en-IN" sz="1200" kern="1200" dirty="0" err="1">
                <a:solidFill>
                  <a:schemeClr val="tx1"/>
                </a:solidFill>
                <a:latin typeface="+mn-lt"/>
                <a:ea typeface="+mn-ea"/>
                <a:cs typeface="+mn-cs"/>
              </a:rPr>
              <a:t>Adaptee's</a:t>
            </a:r>
            <a:r>
              <a:rPr lang="en-IN" sz="1200" kern="1200" dirty="0">
                <a:solidFill>
                  <a:schemeClr val="tx1"/>
                </a:solidFill>
                <a:latin typeface="+mn-lt"/>
                <a:ea typeface="+mn-ea"/>
                <a:cs typeface="+mn-cs"/>
              </a:rPr>
              <a:t> </a:t>
            </a:r>
            <a:r>
              <a:rPr lang="en-IN" sz="1200" kern="1200" dirty="0" err="1">
                <a:solidFill>
                  <a:schemeClr val="tx1"/>
                </a:solidFill>
                <a:latin typeface="+mn-lt"/>
                <a:ea typeface="+mn-ea"/>
                <a:cs typeface="+mn-cs"/>
              </a:rPr>
              <a:t>behavior</a:t>
            </a:r>
            <a:r>
              <a:rPr lang="en-IN" sz="1200" kern="1200" dirty="0">
                <a:solidFill>
                  <a:schemeClr val="tx1"/>
                </a:solidFill>
                <a:latin typeface="+mn-lt"/>
                <a:ea typeface="+mn-ea"/>
                <a:cs typeface="+mn-cs"/>
              </a:rPr>
              <a:t>, since Adapter is a subclass of </a:t>
            </a:r>
            <a:r>
              <a:rPr lang="en-IN" sz="1200" kern="1200" dirty="0" err="1">
                <a:solidFill>
                  <a:schemeClr val="tx1"/>
                </a:solidFill>
                <a:latin typeface="+mn-lt"/>
                <a:ea typeface="+mn-ea"/>
                <a:cs typeface="+mn-cs"/>
              </a:rPr>
              <a:t>Adaptee</a:t>
            </a:r>
            <a:r>
              <a:rPr lang="en-IN" sz="1200" kern="1200" dirty="0">
                <a:solidFill>
                  <a:schemeClr val="tx1"/>
                </a:solidFill>
                <a:latin typeface="+mn-lt"/>
                <a:ea typeface="+mn-ea"/>
                <a:cs typeface="+mn-cs"/>
              </a:rPr>
              <a:t>. </a:t>
            </a:r>
            <a:endParaRPr lang="en-US" sz="1800" kern="1200" dirty="0">
              <a:solidFill>
                <a:schemeClr val="tx1"/>
              </a:solidFill>
              <a:latin typeface="+mn-lt"/>
              <a:ea typeface="+mn-ea"/>
              <a:cs typeface="+mn-cs"/>
            </a:endParaRPr>
          </a:p>
          <a:p>
            <a:pPr marL="1143000" lvl="2" indent="-228600">
              <a:buFont typeface="Arial" pitchFamily="34" charset="0"/>
              <a:buChar char="•"/>
            </a:pPr>
            <a:r>
              <a:rPr lang="en-IN" sz="1200" kern="1200" dirty="0">
                <a:solidFill>
                  <a:schemeClr val="tx1"/>
                </a:solidFill>
                <a:latin typeface="+mn-lt"/>
                <a:ea typeface="+mn-ea"/>
                <a:cs typeface="+mn-cs"/>
              </a:rPr>
              <a:t>introduces only one object, and no additional pointer indirection is needed to get to the </a:t>
            </a:r>
            <a:r>
              <a:rPr lang="en-IN" sz="1200" kern="1200" dirty="0" err="1">
                <a:solidFill>
                  <a:schemeClr val="tx1"/>
                </a:solidFill>
                <a:latin typeface="+mn-lt"/>
                <a:ea typeface="+mn-ea"/>
                <a:cs typeface="+mn-cs"/>
              </a:rPr>
              <a:t>adaptee</a:t>
            </a:r>
            <a:r>
              <a:rPr lang="en-IN" sz="1200" kern="1200" dirty="0">
                <a:solidFill>
                  <a:schemeClr val="tx1"/>
                </a:solidFill>
                <a:latin typeface="+mn-lt"/>
                <a:ea typeface="+mn-ea"/>
                <a:cs typeface="+mn-cs"/>
              </a:rPr>
              <a:t>. </a:t>
            </a:r>
            <a:endParaRPr lang="en-US" sz="1800" kern="1200" dirty="0">
              <a:solidFill>
                <a:schemeClr val="tx1"/>
              </a:solidFill>
              <a:latin typeface="+mn-lt"/>
              <a:ea typeface="+mn-ea"/>
              <a:cs typeface="+mn-cs"/>
            </a:endParaRPr>
          </a:p>
          <a:p>
            <a:pPr lvl="1"/>
            <a:r>
              <a:rPr lang="en-IN" sz="1200" kern="1200" dirty="0">
                <a:solidFill>
                  <a:schemeClr val="tx1"/>
                </a:solidFill>
                <a:latin typeface="+mn-lt"/>
                <a:ea typeface="+mn-ea"/>
                <a:cs typeface="+mn-cs"/>
              </a:rPr>
              <a:t>2. An object adapter </a:t>
            </a:r>
            <a:endParaRPr lang="en-US" sz="1800" kern="1200" dirty="0">
              <a:solidFill>
                <a:schemeClr val="tx1"/>
              </a:solidFill>
              <a:latin typeface="+mn-lt"/>
              <a:ea typeface="+mn-ea"/>
              <a:cs typeface="+mn-cs"/>
            </a:endParaRPr>
          </a:p>
          <a:p>
            <a:pPr lvl="2">
              <a:buFont typeface="Arial" pitchFamily="34" charset="0"/>
              <a:buChar char="•"/>
            </a:pPr>
            <a:r>
              <a:rPr lang="en-IN" sz="1200" kern="1200" dirty="0">
                <a:solidFill>
                  <a:schemeClr val="tx1"/>
                </a:solidFill>
                <a:latin typeface="+mn-lt"/>
                <a:ea typeface="+mn-ea"/>
                <a:cs typeface="+mn-cs"/>
              </a:rPr>
              <a:t>lets a single Adapter work with many </a:t>
            </a:r>
            <a:r>
              <a:rPr lang="en-IN" sz="1200" kern="1200" dirty="0" err="1">
                <a:solidFill>
                  <a:schemeClr val="tx1"/>
                </a:solidFill>
                <a:latin typeface="+mn-lt"/>
                <a:ea typeface="+mn-ea"/>
                <a:cs typeface="+mn-cs"/>
              </a:rPr>
              <a:t>Adaptees</a:t>
            </a:r>
            <a:r>
              <a:rPr lang="en-IN" sz="1200" kern="1200" dirty="0">
                <a:solidFill>
                  <a:schemeClr val="tx1"/>
                </a:solidFill>
                <a:latin typeface="+mn-lt"/>
                <a:ea typeface="+mn-ea"/>
                <a:cs typeface="+mn-cs"/>
              </a:rPr>
              <a:t>—that is, the </a:t>
            </a:r>
            <a:r>
              <a:rPr lang="en-IN" sz="1200" kern="1200" dirty="0" err="1">
                <a:solidFill>
                  <a:schemeClr val="tx1"/>
                </a:solidFill>
                <a:latin typeface="+mn-lt"/>
                <a:ea typeface="+mn-ea"/>
                <a:cs typeface="+mn-cs"/>
              </a:rPr>
              <a:t>Adaptee</a:t>
            </a:r>
            <a:r>
              <a:rPr lang="en-IN" sz="1200" kern="1200" dirty="0">
                <a:solidFill>
                  <a:schemeClr val="tx1"/>
                </a:solidFill>
                <a:latin typeface="+mn-lt"/>
                <a:ea typeface="+mn-ea"/>
                <a:cs typeface="+mn-cs"/>
              </a:rPr>
              <a:t> itself and all of its subclasses (if any). The Adapter can also add functionality to all </a:t>
            </a:r>
            <a:r>
              <a:rPr lang="en-IN" sz="1200" kern="1200" dirty="0" err="1">
                <a:solidFill>
                  <a:schemeClr val="tx1"/>
                </a:solidFill>
                <a:latin typeface="+mn-lt"/>
                <a:ea typeface="+mn-ea"/>
                <a:cs typeface="+mn-cs"/>
              </a:rPr>
              <a:t>Adaptees</a:t>
            </a:r>
            <a:r>
              <a:rPr lang="en-IN" sz="1200" kern="1200" dirty="0">
                <a:solidFill>
                  <a:schemeClr val="tx1"/>
                </a:solidFill>
                <a:latin typeface="+mn-lt"/>
                <a:ea typeface="+mn-ea"/>
                <a:cs typeface="+mn-cs"/>
              </a:rPr>
              <a:t> at once. </a:t>
            </a:r>
            <a:endParaRPr lang="en-US" sz="18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91</a:t>
            </a:fld>
            <a:endParaRPr lang="en-US"/>
          </a:p>
        </p:txBody>
      </p:sp>
    </p:spTree>
    <p:extLst>
      <p:ext uri="{BB962C8B-B14F-4D97-AF65-F5344CB8AC3E}">
        <p14:creationId xmlns:p14="http://schemas.microsoft.com/office/powerpoint/2010/main" val="2699970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Check list</a:t>
            </a:r>
          </a:p>
          <a:p>
            <a:r>
              <a:rPr lang="en-US" dirty="0"/>
              <a:t>Identify the players: the component(s) that want to be accommodated (i.e. the client), and the component that needs to adapt (i.e. the </a:t>
            </a:r>
            <a:r>
              <a:rPr lang="en-US" dirty="0" err="1"/>
              <a:t>adaptee</a:t>
            </a:r>
            <a:r>
              <a:rPr lang="en-US" dirty="0"/>
              <a:t>). </a:t>
            </a:r>
          </a:p>
          <a:p>
            <a:r>
              <a:rPr lang="en-US" dirty="0"/>
              <a:t>Identify the interface that the client requires. </a:t>
            </a:r>
          </a:p>
          <a:p>
            <a:r>
              <a:rPr lang="en-US" dirty="0"/>
              <a:t>Design a "wrapper" class that can "impedance match" the </a:t>
            </a:r>
            <a:r>
              <a:rPr lang="en-US" dirty="0" err="1"/>
              <a:t>adaptee</a:t>
            </a:r>
            <a:r>
              <a:rPr lang="en-US" dirty="0"/>
              <a:t> to the client. </a:t>
            </a:r>
          </a:p>
          <a:p>
            <a:r>
              <a:rPr lang="en-US" dirty="0"/>
              <a:t>The adapter/wrapper class "has a" instance of the </a:t>
            </a:r>
            <a:r>
              <a:rPr lang="en-US" dirty="0" err="1"/>
              <a:t>adaptee</a:t>
            </a:r>
            <a:r>
              <a:rPr lang="en-US" dirty="0"/>
              <a:t> class. </a:t>
            </a:r>
          </a:p>
          <a:p>
            <a:r>
              <a:rPr lang="en-US" dirty="0"/>
              <a:t>The adapter/wrapper class "maps" the client interface to the </a:t>
            </a:r>
            <a:r>
              <a:rPr lang="en-US" dirty="0" err="1"/>
              <a:t>adaptee</a:t>
            </a:r>
            <a:r>
              <a:rPr lang="en-US" dirty="0"/>
              <a:t> interface. </a:t>
            </a:r>
          </a:p>
          <a:p>
            <a:r>
              <a:rPr lang="en-US" dirty="0"/>
              <a:t>The client uses (is coupled to) the new interface </a:t>
            </a:r>
          </a:p>
          <a:p>
            <a:endParaRPr lang="en-US" dirty="0"/>
          </a:p>
          <a:p>
            <a:r>
              <a:rPr lang="en-US" dirty="0"/>
              <a:t>---------------- </a:t>
            </a:r>
          </a:p>
          <a:p>
            <a:r>
              <a:rPr lang="en-US" b="1" dirty="0"/>
              <a:t>Rules of thumb</a:t>
            </a:r>
          </a:p>
          <a:p>
            <a:r>
              <a:rPr lang="en-US" dirty="0"/>
              <a:t>Adapter makes things work after they're designed; Bridge makes them work before they are. [</a:t>
            </a:r>
            <a:r>
              <a:rPr lang="en-US" dirty="0" err="1"/>
              <a:t>GoF</a:t>
            </a:r>
            <a:r>
              <a:rPr lang="en-US" dirty="0"/>
              <a:t>, p219]Bridge is designed up-front to let the abstraction and the implementation vary independently. Adapter is retrofitted to make unrelated classes work together. [</a:t>
            </a:r>
            <a:r>
              <a:rPr lang="en-US" dirty="0" err="1"/>
              <a:t>GoF</a:t>
            </a:r>
            <a:r>
              <a:rPr lang="en-US" dirty="0"/>
              <a:t>, p161]</a:t>
            </a:r>
          </a:p>
          <a:p>
            <a:r>
              <a:rPr lang="en-US" dirty="0"/>
              <a:t>Adapter provides a different interface to its subject. Proxy provides the same interface. Decorator provides an enhanced interface. [</a:t>
            </a:r>
            <a:r>
              <a:rPr lang="en-US" dirty="0" err="1"/>
              <a:t>GoF</a:t>
            </a:r>
            <a:r>
              <a:rPr lang="en-US" dirty="0"/>
              <a:t>. p216]</a:t>
            </a:r>
          </a:p>
          <a:p>
            <a:r>
              <a:rPr lang="en-US" dirty="0"/>
              <a:t>Adapter is meant to change the interface of an existing object. Decorator enhances another object without changing its interface. Decorator is thus more transparent to the application than an adapter is. As a consequence, Decorator supports recursive composition, which isn't possible with pure Adapters. [</a:t>
            </a:r>
            <a:r>
              <a:rPr lang="en-US" dirty="0" err="1"/>
              <a:t>GoF</a:t>
            </a:r>
            <a:r>
              <a:rPr lang="en-US" dirty="0"/>
              <a:t>, 149]</a:t>
            </a:r>
          </a:p>
          <a:p>
            <a:r>
              <a:rPr lang="en-US" dirty="0"/>
              <a:t>Facade defines a new interface, whereas Adapter reuses an old interface. Remember that Adapter makes two existing interfaces work together as opposed to defining an entirely new one. [</a:t>
            </a:r>
            <a:r>
              <a:rPr lang="en-US" dirty="0" err="1"/>
              <a:t>GoF</a:t>
            </a:r>
            <a:r>
              <a:rPr lang="en-US" dirty="0"/>
              <a:t>, pp219] </a:t>
            </a: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97</a:t>
            </a:fld>
            <a:endParaRPr lang="en-US"/>
          </a:p>
        </p:txBody>
      </p:sp>
    </p:spTree>
    <p:extLst>
      <p:ext uri="{BB962C8B-B14F-4D97-AF65-F5344CB8AC3E}">
        <p14:creationId xmlns:p14="http://schemas.microsoft.com/office/powerpoint/2010/main" val="1391519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kern="1200" dirty="0">
                <a:solidFill>
                  <a:schemeClr val="tx1"/>
                </a:solidFill>
                <a:latin typeface="+mn-lt"/>
                <a:ea typeface="+mn-ea"/>
                <a:cs typeface="+mn-cs"/>
              </a:rPr>
              <a:t>Consequences</a:t>
            </a:r>
            <a:endParaRPr lang="en-US" sz="1200" kern="1200" dirty="0">
              <a:solidFill>
                <a:schemeClr val="tx1"/>
              </a:solidFill>
              <a:latin typeface="+mn-lt"/>
              <a:ea typeface="+mn-ea"/>
              <a:cs typeface="+mn-cs"/>
            </a:endParaRPr>
          </a:p>
          <a:p>
            <a:pPr lvl="0"/>
            <a:r>
              <a:rPr lang="en-IN" sz="1200" kern="1200" dirty="0">
                <a:solidFill>
                  <a:schemeClr val="tx1"/>
                </a:solidFill>
                <a:latin typeface="+mn-lt"/>
                <a:ea typeface="+mn-ea"/>
                <a:cs typeface="+mn-cs"/>
              </a:rPr>
              <a:t> It shields clients from subsystem components, thereby reducing the number of objects that clients deal with and making the subsystem easier to use. </a:t>
            </a:r>
            <a:endParaRPr lang="en-US" sz="1200" kern="1200" dirty="0">
              <a:solidFill>
                <a:schemeClr val="tx1"/>
              </a:solidFill>
              <a:latin typeface="+mn-lt"/>
              <a:ea typeface="+mn-ea"/>
              <a:cs typeface="+mn-cs"/>
            </a:endParaRPr>
          </a:p>
          <a:p>
            <a:pPr lvl="0"/>
            <a:r>
              <a:rPr lang="en-IN" sz="1200" kern="1200" dirty="0">
                <a:solidFill>
                  <a:schemeClr val="tx1"/>
                </a:solidFill>
                <a:latin typeface="+mn-lt"/>
                <a:ea typeface="+mn-ea"/>
                <a:cs typeface="+mn-cs"/>
              </a:rPr>
              <a:t>It promotes weak coupling between the subsystem and its clients. Often the components in a subsystem are strongly coupled. Weak coupling lets you vary the components of the subsystem without affecting its clients. Facades help layer a system and the dependencies between objects. They can eliminate complex or circular dependencies. This can be an important consequence when the client and the subsystem are implemented independently. </a:t>
            </a:r>
            <a:endParaRPr lang="en-US" sz="1200" kern="1200" dirty="0">
              <a:solidFill>
                <a:schemeClr val="tx1"/>
              </a:solidFill>
              <a:latin typeface="+mn-lt"/>
              <a:ea typeface="+mn-ea"/>
              <a:cs typeface="+mn-cs"/>
            </a:endParaRPr>
          </a:p>
          <a:p>
            <a:pPr lvl="0"/>
            <a:r>
              <a:rPr lang="en-IN" sz="1200" kern="1200" dirty="0">
                <a:solidFill>
                  <a:schemeClr val="tx1"/>
                </a:solidFill>
                <a:latin typeface="+mn-lt"/>
                <a:ea typeface="+mn-ea"/>
                <a:cs typeface="+mn-cs"/>
              </a:rPr>
              <a:t>It doesn't prevent applications from using subsystem classes if they need to. Thus you can choose between ease of use and generality. </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103</a:t>
            </a:fld>
            <a:endParaRPr lang="en-US"/>
          </a:p>
        </p:txBody>
      </p:sp>
    </p:spTree>
    <p:extLst>
      <p:ext uri="{BB962C8B-B14F-4D97-AF65-F5344CB8AC3E}">
        <p14:creationId xmlns:p14="http://schemas.microsoft.com/office/powerpoint/2010/main" val="317744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wrap a complicated subsystem with an object that provides a simple interface</a:t>
            </a:r>
          </a:p>
          <a:p>
            <a:r>
              <a:rPr lang="en-US" dirty="0"/>
              <a:t>----------</a:t>
            </a:r>
          </a:p>
          <a:p>
            <a:r>
              <a:rPr lang="en-US" b="1" dirty="0"/>
              <a:t>Check list</a:t>
            </a:r>
          </a:p>
          <a:p>
            <a:r>
              <a:rPr lang="en-US" dirty="0"/>
              <a:t>Identify a simpler, unified interface for the subsystem or component. </a:t>
            </a:r>
          </a:p>
          <a:p>
            <a:r>
              <a:rPr lang="en-US" dirty="0"/>
              <a:t>Design a “wrapper” class that encapsulates the subsystem. </a:t>
            </a:r>
          </a:p>
          <a:p>
            <a:r>
              <a:rPr lang="en-US" dirty="0"/>
              <a:t>The facade/wrapper captures the complexity and collaborations of the component, and delegates to the appropriate methods. </a:t>
            </a:r>
          </a:p>
          <a:p>
            <a:r>
              <a:rPr lang="en-US" dirty="0"/>
              <a:t>The client uses (is coupled to) the Façade only. </a:t>
            </a:r>
          </a:p>
          <a:p>
            <a:r>
              <a:rPr lang="en-US" dirty="0"/>
              <a:t>Consider whether additional Facades would add value. </a:t>
            </a:r>
          </a:p>
          <a:p>
            <a:endParaRPr lang="en-US" dirty="0"/>
          </a:p>
          <a:p>
            <a:r>
              <a:rPr lang="en-US" dirty="0"/>
              <a:t>--------------- </a:t>
            </a:r>
          </a:p>
          <a:p>
            <a:r>
              <a:rPr lang="en-US" b="1" dirty="0"/>
              <a:t>Rules of thumb</a:t>
            </a:r>
          </a:p>
          <a:p>
            <a:r>
              <a:rPr lang="en-US" dirty="0"/>
              <a:t>Facade defines a new interface, whereas Adapter uses an old interface. Remember that Adapter makes two existing interfaces work together as opposed to defining an entirely new one. [</a:t>
            </a:r>
            <a:r>
              <a:rPr lang="en-US" dirty="0" err="1"/>
              <a:t>GoF</a:t>
            </a:r>
            <a:r>
              <a:rPr lang="en-US" dirty="0"/>
              <a:t>, p219]Whereas Flyweight shows how to make lots of little objects, Facade shows how to make a single object represent an entire subsystem. [</a:t>
            </a:r>
            <a:r>
              <a:rPr lang="en-US" dirty="0" err="1"/>
              <a:t>GoF</a:t>
            </a:r>
            <a:r>
              <a:rPr lang="en-US" dirty="0"/>
              <a:t>, p138]</a:t>
            </a:r>
          </a:p>
          <a:p>
            <a:r>
              <a:rPr lang="en-US" dirty="0"/>
              <a:t>Mediator is similar to Facade in that it abstracts functionality of existing classes. Mediator abstracts/centralizes arbitrary communications between colleague objects. It routinely "adds value", and it is known/referenced by the colleague objects. In contrast, Facade defines a simpler interface to a subsystem, it doesn't add new functionality, and it is not known by the subsystem classes. [</a:t>
            </a:r>
            <a:r>
              <a:rPr lang="en-US" dirty="0" err="1"/>
              <a:t>GoF</a:t>
            </a:r>
            <a:r>
              <a:rPr lang="en-US" dirty="0"/>
              <a:t>. p193] </a:t>
            </a:r>
          </a:p>
          <a:p>
            <a:r>
              <a:rPr lang="en-US" dirty="0"/>
              <a:t>Abstract Factory can be used as an alternative to Facade to hide platform-specific classes. [</a:t>
            </a:r>
            <a:r>
              <a:rPr lang="en-US" dirty="0" err="1"/>
              <a:t>GoF</a:t>
            </a:r>
            <a:r>
              <a:rPr lang="en-US" dirty="0"/>
              <a:t>, p193]</a:t>
            </a:r>
          </a:p>
          <a:p>
            <a:r>
              <a:rPr lang="en-US" dirty="0"/>
              <a:t>Facade objects are often Singletons because only one Facade object is required. [</a:t>
            </a:r>
            <a:r>
              <a:rPr lang="en-US" dirty="0" err="1"/>
              <a:t>GoF</a:t>
            </a:r>
            <a:r>
              <a:rPr lang="en-US" dirty="0"/>
              <a:t>, p193]</a:t>
            </a:r>
          </a:p>
          <a:p>
            <a:r>
              <a:rPr lang="en-US" dirty="0"/>
              <a:t>Adapter and Facade are both wrappers; but they are different kinds of wrappers. The intent of Facade is to produce a simpler interface, and the intent of Adapter is to design to an existing interface. While Facade routinely wraps multiple objects and Adapter wraps a single object; Facade could front-end a single complex object and Adapter could wrap several legacy objects. [</a:t>
            </a:r>
            <a:r>
              <a:rPr lang="en-US" i="1" dirty="0"/>
              <a:t>Design Patterns Explained</a:t>
            </a:r>
            <a:r>
              <a:rPr lang="en-US" dirty="0"/>
              <a:t>, p105]</a:t>
            </a:r>
          </a:p>
          <a:p>
            <a:r>
              <a:rPr lang="en-US" b="1" dirty="0"/>
              <a:t>Question:</a:t>
            </a:r>
            <a:r>
              <a:rPr lang="en-US" dirty="0"/>
              <a:t> So the way to tell the difference between the Adapter pattern and the Facade pattern is that the Adapter wraps one class and the Facade may represent many classes?</a:t>
            </a:r>
            <a:br>
              <a:rPr lang="en-US" dirty="0"/>
            </a:br>
            <a:r>
              <a:rPr lang="en-US" b="1" dirty="0"/>
              <a:t>Answer:</a:t>
            </a:r>
            <a:r>
              <a:rPr lang="en-US" dirty="0"/>
              <a:t> No! Remember, the Adapter pattern changes the interface of one or more classes into one interface that a client is expecting. While most textbook examples show the adapter adapting one class, you may need to adapt many classes to provide the interface a client is coded to. Likewise, a Facade may provide a simplified interface to a single class with a very complex interface. The difference between the two is not in terms of how many classes they "wrap", it is in their intent. [</a:t>
            </a:r>
            <a:r>
              <a:rPr lang="en-US" i="1" dirty="0"/>
              <a:t>Head First Design Patterns</a:t>
            </a:r>
            <a:r>
              <a:rPr lang="en-US" dirty="0"/>
              <a:t>, p260] </a:t>
            </a: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105</a:t>
            </a:fld>
            <a:endParaRPr lang="en-US"/>
          </a:p>
        </p:txBody>
      </p:sp>
    </p:spTree>
    <p:extLst>
      <p:ext uri="{BB962C8B-B14F-4D97-AF65-F5344CB8AC3E}">
        <p14:creationId xmlns:p14="http://schemas.microsoft.com/office/powerpoint/2010/main" val="27224873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kern="1200" dirty="0">
                <a:solidFill>
                  <a:schemeClr val="tx1"/>
                </a:solidFill>
                <a:latin typeface="+mn-lt"/>
                <a:ea typeface="+mn-ea"/>
                <a:cs typeface="+mn-cs"/>
              </a:rPr>
              <a:t>Consequences</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Template methods are a fundamental technique for code reuse. </a:t>
            </a:r>
            <a:r>
              <a:rPr lang="en-IN" sz="1200" kern="1200" dirty="0">
                <a:solidFill>
                  <a:schemeClr val="tx1"/>
                </a:solidFill>
                <a:latin typeface="+mn-lt"/>
                <a:ea typeface="+mn-ea"/>
                <a:cs typeface="+mn-cs"/>
              </a:rPr>
              <a:t>They are particularly important in class libraries, because they are the means for factoring out common </a:t>
            </a:r>
            <a:r>
              <a:rPr lang="en-IN" sz="1200" kern="1200" dirty="0" err="1">
                <a:solidFill>
                  <a:schemeClr val="tx1"/>
                </a:solidFill>
                <a:latin typeface="+mn-lt"/>
                <a:ea typeface="+mn-ea"/>
                <a:cs typeface="+mn-cs"/>
              </a:rPr>
              <a:t>behavior</a:t>
            </a:r>
            <a:r>
              <a:rPr lang="en-IN" sz="1200" kern="1200" dirty="0">
                <a:solidFill>
                  <a:schemeClr val="tx1"/>
                </a:solidFill>
                <a:latin typeface="+mn-lt"/>
                <a:ea typeface="+mn-ea"/>
                <a:cs typeface="+mn-cs"/>
              </a:rPr>
              <a:t> in library classes. </a:t>
            </a:r>
            <a:endParaRPr lang="en-US" sz="1200" kern="1200" dirty="0">
              <a:solidFill>
                <a:schemeClr val="tx1"/>
              </a:solidFill>
              <a:latin typeface="+mn-lt"/>
              <a:ea typeface="+mn-ea"/>
              <a:cs typeface="+mn-cs"/>
            </a:endParaRPr>
          </a:p>
          <a:p>
            <a:r>
              <a:rPr lang="en-IN" sz="1200" b="1" kern="1200" dirty="0">
                <a:solidFill>
                  <a:schemeClr val="tx1"/>
                </a:solidFill>
                <a:latin typeface="+mn-lt"/>
                <a:ea typeface="+mn-ea"/>
                <a:cs typeface="+mn-cs"/>
              </a:rPr>
              <a:t>Template methods lead to an inverted control structure that's sometimes referred to as "the Hollywood principle," that is, "Don't call us, we'll call you" . </a:t>
            </a:r>
            <a:r>
              <a:rPr lang="en-IN" sz="1200" kern="1200" dirty="0">
                <a:solidFill>
                  <a:schemeClr val="tx1"/>
                </a:solidFill>
                <a:latin typeface="+mn-lt"/>
                <a:ea typeface="+mn-ea"/>
                <a:cs typeface="+mn-cs"/>
              </a:rPr>
              <a:t>This refers to how a parent class calls the operations of a subclass and not the other way around. </a:t>
            </a:r>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114</a:t>
            </a:fld>
            <a:endParaRPr lang="en-US"/>
          </a:p>
        </p:txBody>
      </p:sp>
    </p:spTree>
    <p:extLst>
      <p:ext uri="{BB962C8B-B14F-4D97-AF65-F5344CB8AC3E}">
        <p14:creationId xmlns:p14="http://schemas.microsoft.com/office/powerpoint/2010/main" val="402552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define the "outline" of an algorithm in a base class ... common implementation is staged in the base class, peculiar implementation is represented by "place holders" in the base class and then implemented in derived classes</a:t>
            </a:r>
          </a:p>
          <a:p>
            <a:r>
              <a:rPr lang="en-US" dirty="0"/>
              <a:t>------------------- </a:t>
            </a:r>
          </a:p>
          <a:p>
            <a:r>
              <a:rPr lang="en-US" b="1" dirty="0"/>
              <a:t>heck list</a:t>
            </a:r>
          </a:p>
          <a:p>
            <a:r>
              <a:rPr lang="en-US" dirty="0"/>
              <a:t>Examine the algorithm, and decide which steps are standard and which steps are peculiar to each of the current classes. </a:t>
            </a:r>
          </a:p>
          <a:p>
            <a:r>
              <a:rPr lang="en-US" dirty="0"/>
              <a:t>Define a new abstract base class to host the "don't call us, we'll call you" framework. </a:t>
            </a:r>
          </a:p>
          <a:p>
            <a:r>
              <a:rPr lang="en-US" dirty="0"/>
              <a:t>Move the shell of the algorithm (now called the "template method") and the definition of all standard steps to the new base class. </a:t>
            </a:r>
          </a:p>
          <a:p>
            <a:r>
              <a:rPr lang="en-US" dirty="0"/>
              <a:t>Define a placeholder or "hook" method in the base class for each step that requires many different implementations. This method can host a default implementation – or – it can be defined as abstract (Java) or pure virtual (C++). </a:t>
            </a:r>
          </a:p>
          <a:p>
            <a:r>
              <a:rPr lang="en-US" dirty="0"/>
              <a:t>Invoke the hook method(s) from the template method. </a:t>
            </a:r>
          </a:p>
          <a:p>
            <a:r>
              <a:rPr lang="en-US" dirty="0"/>
              <a:t>Each of the existing classes declares an "is-a" relationship to the new abstract base class. </a:t>
            </a:r>
          </a:p>
          <a:p>
            <a:r>
              <a:rPr lang="en-US" dirty="0"/>
              <a:t>Remove from the existing classes all the implementation details that have been moved to the base class. </a:t>
            </a:r>
          </a:p>
          <a:p>
            <a:r>
              <a:rPr lang="en-US" dirty="0"/>
              <a:t>The only details that will remain in the existing classes will be the implementation details peculiar to each derived class. </a:t>
            </a:r>
          </a:p>
          <a:p>
            <a:endParaRPr lang="en-US" dirty="0"/>
          </a:p>
          <a:p>
            <a:r>
              <a:rPr lang="en-US" dirty="0"/>
              <a:t>-------------------</a:t>
            </a:r>
          </a:p>
          <a:p>
            <a:r>
              <a:rPr lang="en-US" b="1" dirty="0"/>
              <a:t>Rules of thumb</a:t>
            </a:r>
          </a:p>
          <a:p>
            <a:r>
              <a:rPr lang="en-US" dirty="0"/>
              <a:t>Strategy is like Template Method except in its granularity. [</a:t>
            </a:r>
            <a:r>
              <a:rPr lang="en-US" dirty="0" err="1"/>
              <a:t>Coplien</a:t>
            </a:r>
            <a:r>
              <a:rPr lang="en-US" dirty="0"/>
              <a:t>, </a:t>
            </a:r>
            <a:r>
              <a:rPr lang="en-US" i="1" dirty="0"/>
              <a:t>C++ Report</a:t>
            </a:r>
            <a:r>
              <a:rPr lang="en-US" dirty="0"/>
              <a:t>, Mar 96, p88]Template Method uses inheritance to vary part of an algorithm. Strategy uses delegation to vary the entire algorithm. [</a:t>
            </a:r>
            <a:r>
              <a:rPr lang="en-US" dirty="0" err="1"/>
              <a:t>GoF</a:t>
            </a:r>
            <a:r>
              <a:rPr lang="en-US" dirty="0"/>
              <a:t>, p330]</a:t>
            </a:r>
          </a:p>
          <a:p>
            <a:r>
              <a:rPr lang="en-US" dirty="0"/>
              <a:t>Strategy modifies the logic of individual objects. Template Method modifies the logic of an entire class. [Grand, p383]</a:t>
            </a:r>
          </a:p>
          <a:p>
            <a:r>
              <a:rPr lang="en-US" dirty="0"/>
              <a:t>Factory Method is a specialization of Template Method. [</a:t>
            </a:r>
            <a:r>
              <a:rPr lang="en-US" i="1" dirty="0"/>
              <a:t>Head First Design Patterns</a:t>
            </a:r>
            <a:r>
              <a:rPr lang="en-US" dirty="0"/>
              <a:t>, p311] </a:t>
            </a: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115</a:t>
            </a:fld>
            <a:endParaRPr lang="en-US"/>
          </a:p>
        </p:txBody>
      </p:sp>
    </p:spTree>
    <p:extLst>
      <p:ext uri="{BB962C8B-B14F-4D97-AF65-F5344CB8AC3E}">
        <p14:creationId xmlns:p14="http://schemas.microsoft.com/office/powerpoint/2010/main" val="1139942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Ramifying- “to divide or spread out into branches or branchlike parts; extend Into subdivisions.”</a:t>
            </a: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5</a:t>
            </a:fld>
            <a:endParaRPr lang="en-US"/>
          </a:p>
        </p:txBody>
      </p:sp>
    </p:spTree>
    <p:extLst>
      <p:ext uri="{BB962C8B-B14F-4D97-AF65-F5344CB8AC3E}">
        <p14:creationId xmlns:p14="http://schemas.microsoft.com/office/powerpoint/2010/main" val="3569370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Builder, as the name suggests builds complex objects from simple ones step-by-step. It separates the construction of complex objects from their representation. </a:t>
            </a:r>
          </a:p>
        </p:txBody>
      </p:sp>
      <p:sp>
        <p:nvSpPr>
          <p:cNvPr id="4" name="Slide Number Placeholder 3"/>
          <p:cNvSpPr>
            <a:spLocks noGrp="1"/>
          </p:cNvSpPr>
          <p:nvPr>
            <p:ph type="sldNum" sz="quarter" idx="10"/>
          </p:nvPr>
        </p:nvSpPr>
        <p:spPr/>
        <p:txBody>
          <a:bodyPr/>
          <a:lstStyle/>
          <a:p>
            <a:fld id="{7DF491DF-43E3-4364-8DD7-9CC3865E6D84}" type="slidenum">
              <a:rPr lang="en-US" smtClean="0"/>
              <a:pPr/>
              <a:t>118</a:t>
            </a:fld>
            <a:endParaRPr lang="en-US"/>
          </a:p>
        </p:txBody>
      </p:sp>
    </p:spTree>
    <p:extLst>
      <p:ext uri="{BB962C8B-B14F-4D97-AF65-F5344CB8AC3E}">
        <p14:creationId xmlns:p14="http://schemas.microsoft.com/office/powerpoint/2010/main" val="2387162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kern="1200" dirty="0">
                <a:solidFill>
                  <a:schemeClr val="tx1"/>
                </a:solidFill>
                <a:latin typeface="+mn-lt"/>
                <a:ea typeface="+mn-ea"/>
                <a:cs typeface="+mn-cs"/>
              </a:rPr>
              <a:t>Consequences</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It lets you vary a product's internal representation. </a:t>
            </a:r>
            <a:r>
              <a:rPr lang="en-IN" sz="1200" kern="1200" dirty="0">
                <a:solidFill>
                  <a:schemeClr val="tx1"/>
                </a:solidFill>
                <a:latin typeface="+mn-lt"/>
                <a:ea typeface="+mn-ea"/>
                <a:cs typeface="+mn-cs"/>
              </a:rPr>
              <a:t>The Builder object provides the director with an abstract interface for constructing the product. The interface lets the builder hide the representation and internal structure of the product. It also hides how the product gets assembled. Because the product is constructed through an abstract interface, all you have to do to change the product's internal representation</a:t>
            </a:r>
            <a:r>
              <a:rPr lang="en-IN" sz="1200" b="1" kern="1200" dirty="0">
                <a:solidFill>
                  <a:schemeClr val="tx1"/>
                </a:solidFill>
                <a:latin typeface="+mn-lt"/>
                <a:ea typeface="+mn-ea"/>
                <a:cs typeface="+mn-cs"/>
              </a:rPr>
              <a:t> </a:t>
            </a:r>
            <a:r>
              <a:rPr lang="en-IN" sz="1200" kern="1200" dirty="0">
                <a:solidFill>
                  <a:schemeClr val="tx1"/>
                </a:solidFill>
                <a:latin typeface="+mn-lt"/>
                <a:ea typeface="+mn-ea"/>
                <a:cs typeface="+mn-cs"/>
              </a:rPr>
              <a:t>is define a new kind of builder</a:t>
            </a:r>
            <a:r>
              <a:rPr lang="en-IN" sz="1200" b="1" kern="1200" dirty="0">
                <a:solidFill>
                  <a:schemeClr val="tx1"/>
                </a:solidFill>
                <a:latin typeface="+mn-lt"/>
                <a:ea typeface="+mn-ea"/>
                <a:cs typeface="+mn-cs"/>
              </a:rPr>
              <a:t>.</a:t>
            </a:r>
            <a:r>
              <a:rPr lang="en-IN"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t isolates code for construction and representation. </a:t>
            </a:r>
            <a:r>
              <a:rPr lang="en-IN" sz="1200" kern="1200" dirty="0">
                <a:solidFill>
                  <a:schemeClr val="tx1"/>
                </a:solidFill>
                <a:latin typeface="+mn-lt"/>
                <a:ea typeface="+mn-ea"/>
                <a:cs typeface="+mn-cs"/>
              </a:rPr>
              <a:t>I The Builder pattern improves modularity by encapsulating the way a complex object is constructed and represented. Clients needn't know anything about the classes that define the product's internal structure; such classes don't appear in Builder's interface.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It gives you finer control over the construction process.  </a:t>
            </a:r>
            <a:r>
              <a:rPr lang="en-IN" sz="1200" kern="1200" dirty="0">
                <a:solidFill>
                  <a:schemeClr val="tx1"/>
                </a:solidFill>
                <a:latin typeface="+mn-lt"/>
                <a:ea typeface="+mn-ea"/>
                <a:cs typeface="+mn-cs"/>
              </a:rPr>
              <a:t>Unlike creational patterns that construct products in one shot, the Builder pattern constructs the product step by step under the director's control. Only when the product is finished does the director retrieve it from the builder. Hence the Builder interface reflects the process of constructing the product more than other creational patterns. This gives you finer control over the construction process and consequently the internal structure of the resulting product. </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119</a:t>
            </a:fld>
            <a:endParaRPr lang="en-US"/>
          </a:p>
        </p:txBody>
      </p:sp>
    </p:spTree>
    <p:extLst>
      <p:ext uri="{BB962C8B-B14F-4D97-AF65-F5344CB8AC3E}">
        <p14:creationId xmlns:p14="http://schemas.microsoft.com/office/powerpoint/2010/main" val="2595287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the "reader" delegates to its configured "builder" ... each builder corresponds to a different representation or target</a:t>
            </a:r>
          </a:p>
          <a:p>
            <a:r>
              <a:rPr lang="en-US" dirty="0"/>
              <a:t>------------ </a:t>
            </a:r>
          </a:p>
          <a:p>
            <a:r>
              <a:rPr lang="en-US" b="1" dirty="0"/>
              <a:t>Check list</a:t>
            </a:r>
          </a:p>
          <a:p>
            <a:r>
              <a:rPr lang="en-US" dirty="0"/>
              <a:t>Decide if a common input and many possible representations (or outputs) is the problem at hand. </a:t>
            </a:r>
          </a:p>
          <a:p>
            <a:r>
              <a:rPr lang="en-US" dirty="0"/>
              <a:t>Encapsulate the parsing of the common input in a Reader class. </a:t>
            </a:r>
          </a:p>
          <a:p>
            <a:r>
              <a:rPr lang="en-US" dirty="0"/>
              <a:t>Design a standard protocol for creating all possible output representations. Capture the steps of this protocol in a Builder interface. </a:t>
            </a:r>
          </a:p>
          <a:p>
            <a:r>
              <a:rPr lang="en-US" dirty="0"/>
              <a:t>Define a Builder derived class for each target representation. </a:t>
            </a:r>
          </a:p>
          <a:p>
            <a:r>
              <a:rPr lang="en-US" dirty="0"/>
              <a:t>The client creates a Reader object and a Builder object, and registers the latter with the former. </a:t>
            </a:r>
          </a:p>
          <a:p>
            <a:r>
              <a:rPr lang="en-US" dirty="0"/>
              <a:t>The client asks the Reader to "construct". </a:t>
            </a:r>
          </a:p>
          <a:p>
            <a:r>
              <a:rPr lang="en-US" dirty="0"/>
              <a:t>The client asks the Builder to return the result. </a:t>
            </a:r>
          </a:p>
          <a:p>
            <a:endParaRPr lang="en-US" dirty="0"/>
          </a:p>
          <a:p>
            <a:r>
              <a:rPr lang="en-US" dirty="0"/>
              <a:t>---------------------- </a:t>
            </a:r>
          </a:p>
          <a:p>
            <a:r>
              <a:rPr lang="en-US" b="1" dirty="0"/>
              <a:t>Rules of thumb</a:t>
            </a:r>
          </a:p>
          <a:p>
            <a:r>
              <a:rPr lang="en-US" dirty="0"/>
              <a:t>Sometimes creational patterns are </a:t>
            </a:r>
            <a:r>
              <a:rPr lang="en-US" dirty="0" err="1"/>
              <a:t>complementory</a:t>
            </a:r>
            <a:r>
              <a:rPr lang="en-US" dirty="0"/>
              <a:t>: Builder can use one of the other patterns to implement which components get built. Abstract Factory, Builder, and Prototype can use Singleton in their implementations. [</a:t>
            </a:r>
            <a:r>
              <a:rPr lang="en-US" dirty="0" err="1"/>
              <a:t>GoF</a:t>
            </a:r>
            <a:r>
              <a:rPr lang="en-US" dirty="0"/>
              <a:t>, p81, 134]Builder focuses on constructing a complex object step by step. Abstract Factory emphasizes a family of product objects (either simple or complex). Builder returns the product as a final step, but as far as the Abstract Factory is concerned, the product gets returned immediately. [</a:t>
            </a:r>
            <a:r>
              <a:rPr lang="en-US" dirty="0" err="1"/>
              <a:t>GoF</a:t>
            </a:r>
            <a:r>
              <a:rPr lang="en-US" dirty="0"/>
              <a:t>, p105]</a:t>
            </a:r>
          </a:p>
          <a:p>
            <a:r>
              <a:rPr lang="en-US" dirty="0"/>
              <a:t>Builder often builds a Composite. [</a:t>
            </a:r>
            <a:r>
              <a:rPr lang="en-US" dirty="0" err="1"/>
              <a:t>GoF</a:t>
            </a:r>
            <a:r>
              <a:rPr lang="en-US" dirty="0"/>
              <a:t>, p106]</a:t>
            </a:r>
          </a:p>
          <a:p>
            <a:r>
              <a:rPr lang="en-US" dirty="0"/>
              <a:t>Often, designs start out using Factory Method (less complicated, more customizable, subclasses proliferate) and evolve toward Abstract Factory, Prototype, or Builder (more flexible, more complex) as the designer discovers where more flexibility is needed. [</a:t>
            </a:r>
            <a:r>
              <a:rPr lang="en-US" dirty="0" err="1"/>
              <a:t>GoF</a:t>
            </a:r>
            <a:r>
              <a:rPr lang="en-US" dirty="0"/>
              <a:t>, p136] </a:t>
            </a: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121</a:t>
            </a:fld>
            <a:endParaRPr lang="en-US"/>
          </a:p>
        </p:txBody>
      </p:sp>
    </p:spTree>
    <p:extLst>
      <p:ext uri="{BB962C8B-B14F-4D97-AF65-F5344CB8AC3E}">
        <p14:creationId xmlns:p14="http://schemas.microsoft.com/office/powerpoint/2010/main" val="751075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pattern is similar to the Factory pattern, also one of the </a:t>
            </a:r>
            <a:r>
              <a:rPr lang="en-US" dirty="0" err="1"/>
              <a:t>GoF</a:t>
            </a:r>
            <a:r>
              <a:rPr lang="en-US" dirty="0"/>
              <a:t> patterns,</a:t>
            </a:r>
          </a:p>
          <a:p>
            <a:r>
              <a:rPr lang="en-US" dirty="0"/>
              <a:t>but the Factory pattern can be more involved, and it centers on a single-step</a:t>
            </a:r>
          </a:p>
          <a:p>
            <a:r>
              <a:rPr lang="en-US" dirty="0"/>
              <a:t>creation process, not a configurable sequence of steps, as here</a:t>
            </a:r>
          </a:p>
        </p:txBody>
      </p:sp>
      <p:sp>
        <p:nvSpPr>
          <p:cNvPr id="4" name="Slide Number Placeholder 3"/>
          <p:cNvSpPr>
            <a:spLocks noGrp="1"/>
          </p:cNvSpPr>
          <p:nvPr>
            <p:ph type="sldNum" sz="quarter" idx="10"/>
          </p:nvPr>
        </p:nvSpPr>
        <p:spPr/>
        <p:txBody>
          <a:bodyPr/>
          <a:lstStyle/>
          <a:p>
            <a:fld id="{7DF491DF-43E3-4364-8DD7-9CC3865E6D84}" type="slidenum">
              <a:rPr lang="en-US" smtClean="0"/>
              <a:pPr/>
              <a:t>126</a:t>
            </a:fld>
            <a:endParaRPr lang="en-US"/>
          </a:p>
        </p:txBody>
      </p:sp>
    </p:spTree>
    <p:extLst>
      <p:ext uri="{BB962C8B-B14F-4D97-AF65-F5344CB8AC3E}">
        <p14:creationId xmlns:p14="http://schemas.microsoft.com/office/powerpoint/2010/main" val="3965374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is another of the data-driven pattern. The client invokes a particular module using a command. The client passes a request, this request gets propagated as a command. The command request maps to particular modules. According to the command, a module is invoked. </a:t>
            </a:r>
          </a:p>
        </p:txBody>
      </p:sp>
      <p:sp>
        <p:nvSpPr>
          <p:cNvPr id="4" name="Slide Number Placeholder 3"/>
          <p:cNvSpPr>
            <a:spLocks noGrp="1"/>
          </p:cNvSpPr>
          <p:nvPr>
            <p:ph type="sldNum" sz="quarter" idx="10"/>
          </p:nvPr>
        </p:nvSpPr>
        <p:spPr/>
        <p:txBody>
          <a:bodyPr/>
          <a:lstStyle/>
          <a:p>
            <a:fld id="{7DF491DF-43E3-4364-8DD7-9CC3865E6D84}" type="slidenum">
              <a:rPr lang="en-US" smtClean="0"/>
              <a:pPr/>
              <a:t>129</a:t>
            </a:fld>
            <a:endParaRPr lang="en-US"/>
          </a:p>
        </p:txBody>
      </p:sp>
    </p:spTree>
    <p:extLst>
      <p:ext uri="{BB962C8B-B14F-4D97-AF65-F5344CB8AC3E}">
        <p14:creationId xmlns:p14="http://schemas.microsoft.com/office/powerpoint/2010/main" val="1653624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kern="1200" dirty="0">
                <a:solidFill>
                  <a:schemeClr val="tx1"/>
                </a:solidFill>
                <a:latin typeface="+mn-lt"/>
                <a:ea typeface="+mn-ea"/>
                <a:cs typeface="+mn-cs"/>
              </a:rPr>
              <a:t>Consequences</a:t>
            </a:r>
            <a:endParaRPr lang="en-US" sz="1200" kern="1200" dirty="0">
              <a:solidFill>
                <a:schemeClr val="tx1"/>
              </a:solidFill>
              <a:latin typeface="+mn-lt"/>
              <a:ea typeface="+mn-ea"/>
              <a:cs typeface="+mn-cs"/>
            </a:endParaRPr>
          </a:p>
          <a:p>
            <a:pPr lvl="0"/>
            <a:r>
              <a:rPr lang="en-IN" sz="1200" kern="1200" dirty="0">
                <a:solidFill>
                  <a:schemeClr val="tx1"/>
                </a:solidFill>
                <a:latin typeface="+mn-lt"/>
                <a:ea typeface="+mn-ea"/>
                <a:cs typeface="+mn-cs"/>
              </a:rPr>
              <a:t>Command decouples the object that invokes the operation from the one that knows how to perform it. </a:t>
            </a:r>
            <a:endParaRPr lang="en-US" sz="1200" kern="1200" dirty="0">
              <a:solidFill>
                <a:schemeClr val="tx1"/>
              </a:solidFill>
              <a:latin typeface="+mn-lt"/>
              <a:ea typeface="+mn-ea"/>
              <a:cs typeface="+mn-cs"/>
            </a:endParaRPr>
          </a:p>
          <a:p>
            <a:pPr lvl="0"/>
            <a:r>
              <a:rPr lang="en-IN" sz="1200" kern="1200" dirty="0">
                <a:solidFill>
                  <a:schemeClr val="tx1"/>
                </a:solidFill>
                <a:latin typeface="+mn-lt"/>
                <a:ea typeface="+mn-ea"/>
                <a:cs typeface="+mn-cs"/>
              </a:rPr>
              <a:t>Commands are first-class objects. They can be manipulated and extended like any other object. </a:t>
            </a:r>
            <a:endParaRPr lang="en-US" sz="1200" kern="1200" dirty="0">
              <a:solidFill>
                <a:schemeClr val="tx1"/>
              </a:solidFill>
              <a:latin typeface="+mn-lt"/>
              <a:ea typeface="+mn-ea"/>
              <a:cs typeface="+mn-cs"/>
            </a:endParaRPr>
          </a:p>
          <a:p>
            <a:pPr lvl="0"/>
            <a:r>
              <a:rPr lang="en-IN" sz="1200" kern="1200" dirty="0">
                <a:solidFill>
                  <a:schemeClr val="tx1"/>
                </a:solidFill>
                <a:latin typeface="+mn-lt"/>
                <a:ea typeface="+mn-ea"/>
                <a:cs typeface="+mn-cs"/>
              </a:rPr>
              <a:t>You can assemble commands into a composite command. An example is the </a:t>
            </a:r>
            <a:r>
              <a:rPr lang="en-IN" sz="1200" kern="1200" dirty="0" err="1">
                <a:solidFill>
                  <a:schemeClr val="tx1"/>
                </a:solidFill>
                <a:latin typeface="+mn-lt"/>
                <a:ea typeface="+mn-ea"/>
                <a:cs typeface="+mn-cs"/>
              </a:rPr>
              <a:t>MacroCommand</a:t>
            </a:r>
            <a:r>
              <a:rPr lang="en-IN" sz="1200" kern="1200" dirty="0">
                <a:solidFill>
                  <a:schemeClr val="tx1"/>
                </a:solidFill>
                <a:latin typeface="+mn-lt"/>
                <a:ea typeface="+mn-ea"/>
                <a:cs typeface="+mn-cs"/>
              </a:rPr>
              <a:t> class described earlier. </a:t>
            </a:r>
            <a:endParaRPr lang="en-US" sz="1200" kern="1200" dirty="0">
              <a:solidFill>
                <a:schemeClr val="tx1"/>
              </a:solidFill>
              <a:latin typeface="+mn-lt"/>
              <a:ea typeface="+mn-ea"/>
              <a:cs typeface="+mn-cs"/>
            </a:endParaRPr>
          </a:p>
          <a:p>
            <a:pPr lvl="0"/>
            <a:r>
              <a:rPr lang="en-IN" sz="1200" kern="1200" dirty="0">
                <a:solidFill>
                  <a:schemeClr val="tx1"/>
                </a:solidFill>
                <a:latin typeface="+mn-lt"/>
                <a:ea typeface="+mn-ea"/>
                <a:cs typeface="+mn-cs"/>
              </a:rPr>
              <a:t>It's easy to add new Commands, because you don't have to change existing classes. </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132</a:t>
            </a:fld>
            <a:endParaRPr lang="en-US"/>
          </a:p>
        </p:txBody>
      </p:sp>
    </p:spTree>
    <p:extLst>
      <p:ext uri="{BB962C8B-B14F-4D97-AF65-F5344CB8AC3E}">
        <p14:creationId xmlns:p14="http://schemas.microsoft.com/office/powerpoint/2010/main" val="26214753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dirty="0"/>
              <a:t>Check list</a:t>
            </a:r>
          </a:p>
          <a:p>
            <a:r>
              <a:rPr lang="en-US" dirty="0"/>
              <a:t>Define a Command interface with a method signature like execute(). </a:t>
            </a:r>
          </a:p>
          <a:p>
            <a:r>
              <a:rPr lang="en-US" dirty="0"/>
              <a:t>Create one or more derived classes that encapsulate some subset of the following: a "receiver" object, the method to invoke, the arguments to pass. </a:t>
            </a:r>
          </a:p>
          <a:p>
            <a:r>
              <a:rPr lang="en-US" dirty="0"/>
              <a:t>Instantiate a Command object for each deferred execution request. </a:t>
            </a:r>
          </a:p>
          <a:p>
            <a:r>
              <a:rPr lang="en-US" dirty="0"/>
              <a:t>Pass the Command object from the creator (aka sender) to the invoker (aka receiver). </a:t>
            </a:r>
          </a:p>
          <a:p>
            <a:r>
              <a:rPr lang="en-US" dirty="0"/>
              <a:t>The invoker decides when to execute(). </a:t>
            </a:r>
          </a:p>
          <a:p>
            <a:r>
              <a:rPr lang="en-US" dirty="0"/>
              <a:t>-------------------</a:t>
            </a:r>
          </a:p>
          <a:p>
            <a:r>
              <a:rPr lang="en-US" b="1" dirty="0"/>
              <a:t>Rules of thumb</a:t>
            </a:r>
          </a:p>
          <a:p>
            <a:r>
              <a:rPr lang="en-US" dirty="0"/>
              <a:t>Chain of Responsibility, Command, Mediator, and Observer, address how you can decouple senders and receivers, but with different trade-offs. Command normally specifies a sender-receiver connection with a </a:t>
            </a:r>
            <a:r>
              <a:rPr lang="en-US" dirty="0" err="1"/>
              <a:t>subclass.Chain</a:t>
            </a:r>
            <a:r>
              <a:rPr lang="en-US" dirty="0"/>
              <a:t> of Responsibility can use Command to represent requests as objects. [</a:t>
            </a:r>
            <a:r>
              <a:rPr lang="en-US" dirty="0" err="1"/>
              <a:t>GoF</a:t>
            </a:r>
            <a:r>
              <a:rPr lang="en-US" dirty="0"/>
              <a:t>, p349].</a:t>
            </a:r>
          </a:p>
          <a:p>
            <a:r>
              <a:rPr lang="en-US" dirty="0"/>
              <a:t>Command and Memento act as magic tokens to be passed around and invoked at a later time. In Command, the token represents a request; in Memento, it represents the internal state of an object at a particular time. Polymorphism is important to Command, but not to Memento because its interface is so narrow that a memento can only be passed as a value. [</a:t>
            </a:r>
            <a:r>
              <a:rPr lang="en-US" dirty="0" err="1"/>
              <a:t>GoF</a:t>
            </a:r>
            <a:r>
              <a:rPr lang="en-US" dirty="0"/>
              <a:t>, p346]</a:t>
            </a:r>
          </a:p>
          <a:p>
            <a:r>
              <a:rPr lang="en-US" dirty="0"/>
              <a:t>Command can use Memento to maintain the state required for an undo operation. [</a:t>
            </a:r>
            <a:r>
              <a:rPr lang="en-US" dirty="0" err="1"/>
              <a:t>GoF</a:t>
            </a:r>
            <a:r>
              <a:rPr lang="en-US" dirty="0"/>
              <a:t>, p242]</a:t>
            </a:r>
          </a:p>
          <a:p>
            <a:r>
              <a:rPr lang="en-US" dirty="0" err="1"/>
              <a:t>MacroCommands</a:t>
            </a:r>
            <a:r>
              <a:rPr lang="en-US" dirty="0"/>
              <a:t> can be implemented with Composite. [</a:t>
            </a:r>
            <a:r>
              <a:rPr lang="en-US" dirty="0" err="1"/>
              <a:t>GoF</a:t>
            </a:r>
            <a:r>
              <a:rPr lang="en-US" dirty="0"/>
              <a:t>, p242]</a:t>
            </a:r>
          </a:p>
          <a:p>
            <a:r>
              <a:rPr lang="en-US" dirty="0"/>
              <a:t>A Command that must be copied before being placed on a history list acts as a Prototype. [</a:t>
            </a:r>
            <a:r>
              <a:rPr lang="en-US" dirty="0" err="1"/>
              <a:t>GoF</a:t>
            </a:r>
            <a:r>
              <a:rPr lang="en-US" dirty="0"/>
              <a:t>, p242]</a:t>
            </a:r>
          </a:p>
          <a:p>
            <a:r>
              <a:rPr lang="en-US" dirty="0"/>
              <a:t>POSA's Command Processor pattern describes the scaffolding Command needs to support full multilevel undo and redo. [</a:t>
            </a:r>
            <a:r>
              <a:rPr lang="en-US" dirty="0" err="1"/>
              <a:t>Vlissides</a:t>
            </a:r>
            <a:r>
              <a:rPr lang="en-US" dirty="0"/>
              <a:t>, </a:t>
            </a:r>
            <a:r>
              <a:rPr lang="en-US" i="1" dirty="0"/>
              <a:t>Java Report</a:t>
            </a:r>
            <a:r>
              <a:rPr lang="en-US" dirty="0"/>
              <a:t>, Nov 2000, p80]</a:t>
            </a:r>
          </a:p>
          <a:p>
            <a:r>
              <a:rPr lang="en-US" dirty="0"/>
              <a:t>Two important aspects of the Command pattern: interface separation (the invoker is isolated from the receiver), time separation (stores a ready-to-go processing request that's to be stated later). [</a:t>
            </a:r>
            <a:r>
              <a:rPr lang="en-US" dirty="0" err="1"/>
              <a:t>Alexandrescu</a:t>
            </a:r>
            <a:r>
              <a:rPr lang="en-US" dirty="0"/>
              <a:t>, p101] </a:t>
            </a: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135</a:t>
            </a:fld>
            <a:endParaRPr lang="en-US"/>
          </a:p>
        </p:txBody>
      </p:sp>
    </p:spTree>
    <p:extLst>
      <p:ext uri="{BB962C8B-B14F-4D97-AF65-F5344CB8AC3E}">
        <p14:creationId xmlns:p14="http://schemas.microsoft.com/office/powerpoint/2010/main" val="117423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US" b="1" dirty="0"/>
          </a:p>
          <a:p>
            <a:pPr algn="just"/>
            <a:r>
              <a:rPr lang="en-US" dirty="0"/>
              <a:t>Usage of Command DP</a:t>
            </a:r>
          </a:p>
          <a:p>
            <a:pPr algn="just"/>
            <a:endParaRPr lang="en-US" b="1" dirty="0"/>
          </a:p>
          <a:p>
            <a:pPr algn="just"/>
            <a:r>
              <a:rPr lang="en-US" b="1" dirty="0"/>
              <a:t>Transactional behavior Undo </a:t>
            </a:r>
            <a:r>
              <a:rPr lang="en-US" dirty="0"/>
              <a:t>is perhaps even more essential when it's called </a:t>
            </a:r>
            <a:r>
              <a:rPr lang="en-US" i="1" dirty="0"/>
              <a:t>rollback</a:t>
            </a:r>
            <a:r>
              <a:rPr lang="en-US" dirty="0"/>
              <a:t> and happens automatically when an operation fails partway through. Installers need this and so do databases. Command objects can also be used to implement two-phase commit. </a:t>
            </a:r>
          </a:p>
          <a:p>
            <a:pPr algn="just"/>
            <a:r>
              <a:rPr lang="en-US" b="1" dirty="0"/>
              <a:t>Progress  bars </a:t>
            </a:r>
            <a:r>
              <a:rPr lang="en-US" dirty="0"/>
              <a:t>Suppose a program has a sequence of commands that it executes in order. If each command object has a </a:t>
            </a:r>
            <a:r>
              <a:rPr lang="en-US" dirty="0" err="1"/>
              <a:t>getEstimatedDuration</a:t>
            </a:r>
            <a:r>
              <a:rPr lang="en-US" dirty="0"/>
              <a:t>() method, the program can easily estimate the total duration. It can show a progress bar that meaningfully reflects how close the program is to completing all the tasks.</a:t>
            </a:r>
          </a:p>
          <a:p>
            <a:endParaRPr lang="en-US" dirty="0"/>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141</a:t>
            </a:fld>
            <a:endParaRPr lang="en-US"/>
          </a:p>
        </p:txBody>
      </p:sp>
    </p:spTree>
    <p:extLst>
      <p:ext uri="{BB962C8B-B14F-4D97-AF65-F5344CB8AC3E}">
        <p14:creationId xmlns:p14="http://schemas.microsoft.com/office/powerpoint/2010/main" val="8415919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mediator pattern deals with the </a:t>
            </a:r>
            <a:r>
              <a:rPr lang="en-US" b="1" dirty="0"/>
              <a:t>complexity which comes in the coding when number of classes increase</a:t>
            </a:r>
            <a:r>
              <a:rPr lang="en-US" dirty="0"/>
              <a:t>. I will explain </a:t>
            </a:r>
            <a:r>
              <a:rPr lang="en-US" dirty="0" err="1"/>
              <a:t>thisother</a:t>
            </a:r>
            <a:r>
              <a:rPr lang="en-US" dirty="0"/>
              <a:t> producing results. Now, consider slowly, the logic becomes more complex and functionality increases. . When we begin with development, we have a few classes and these classes interact with each Then what happens? We add more classes and they still interact with each other but it gets really difficult to maintain this code now. Mediator pattern takes care of this problem. It makes the code more maintainable. It promotes loose-coupling of classes such that only one class (Mediator) has the knowledge of all the classes, rest of the classes have their responsibilities and they only interact with the Mediator.</a:t>
            </a:r>
          </a:p>
        </p:txBody>
      </p:sp>
      <p:sp>
        <p:nvSpPr>
          <p:cNvPr id="4" name="Slide Number Placeholder 3"/>
          <p:cNvSpPr>
            <a:spLocks noGrp="1"/>
          </p:cNvSpPr>
          <p:nvPr>
            <p:ph type="sldNum" sz="quarter" idx="10"/>
          </p:nvPr>
        </p:nvSpPr>
        <p:spPr/>
        <p:txBody>
          <a:bodyPr/>
          <a:lstStyle/>
          <a:p>
            <a:fld id="{7DF491DF-43E3-4364-8DD7-9CC3865E6D84}" type="slidenum">
              <a:rPr lang="en-US" smtClean="0"/>
              <a:pPr/>
              <a:t>144</a:t>
            </a:fld>
            <a:endParaRPr lang="en-US"/>
          </a:p>
        </p:txBody>
      </p:sp>
    </p:spTree>
    <p:extLst>
      <p:ext uri="{BB962C8B-B14F-4D97-AF65-F5344CB8AC3E}">
        <p14:creationId xmlns:p14="http://schemas.microsoft.com/office/powerpoint/2010/main" val="36477200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kern="1200" dirty="0">
                <a:solidFill>
                  <a:schemeClr val="tx1"/>
                </a:solidFill>
                <a:latin typeface="+mn-lt"/>
                <a:ea typeface="+mn-ea"/>
                <a:cs typeface="+mn-cs"/>
              </a:rPr>
              <a:t>Consequences</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It limits subclassing. </a:t>
            </a:r>
            <a:r>
              <a:rPr lang="en-IN" sz="1200" kern="1200" dirty="0">
                <a:solidFill>
                  <a:schemeClr val="tx1"/>
                </a:solidFill>
                <a:latin typeface="+mn-lt"/>
                <a:ea typeface="+mn-ea"/>
                <a:cs typeface="+mn-cs"/>
              </a:rPr>
              <a:t>A mediator localizes </a:t>
            </a:r>
            <a:r>
              <a:rPr lang="en-IN" sz="1200" kern="1200" dirty="0" err="1">
                <a:solidFill>
                  <a:schemeClr val="tx1"/>
                </a:solidFill>
                <a:latin typeface="+mn-lt"/>
                <a:ea typeface="+mn-ea"/>
                <a:cs typeface="+mn-cs"/>
              </a:rPr>
              <a:t>behavior</a:t>
            </a:r>
            <a:r>
              <a:rPr lang="en-IN" sz="1200" kern="1200" dirty="0">
                <a:solidFill>
                  <a:schemeClr val="tx1"/>
                </a:solidFill>
                <a:latin typeface="+mn-lt"/>
                <a:ea typeface="+mn-ea"/>
                <a:cs typeface="+mn-cs"/>
              </a:rPr>
              <a:t> that otherwise would be distributed among several objects. Changing this </a:t>
            </a:r>
            <a:r>
              <a:rPr lang="en-IN" sz="1200" kern="1200" dirty="0" err="1">
                <a:solidFill>
                  <a:schemeClr val="tx1"/>
                </a:solidFill>
                <a:latin typeface="+mn-lt"/>
                <a:ea typeface="+mn-ea"/>
                <a:cs typeface="+mn-cs"/>
              </a:rPr>
              <a:t>behavior</a:t>
            </a:r>
            <a:r>
              <a:rPr lang="en-IN" sz="1200" kern="1200" dirty="0">
                <a:solidFill>
                  <a:schemeClr val="tx1"/>
                </a:solidFill>
                <a:latin typeface="+mn-lt"/>
                <a:ea typeface="+mn-ea"/>
                <a:cs typeface="+mn-cs"/>
              </a:rPr>
              <a:t> requires subclassing Mediator only; Colleague classes can be reused as is.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It decouples colleagues. </a:t>
            </a:r>
            <a:r>
              <a:rPr lang="en-IN" sz="1200" kern="1200" dirty="0">
                <a:solidFill>
                  <a:schemeClr val="tx1"/>
                </a:solidFill>
                <a:latin typeface="+mn-lt"/>
                <a:ea typeface="+mn-ea"/>
                <a:cs typeface="+mn-cs"/>
              </a:rPr>
              <a:t>A mediator promotes loose coupling between colleagues. You can vary and reuse Colleague and Mediator classes independently</a:t>
            </a:r>
            <a:r>
              <a:rPr lang="en-IN" sz="1200" b="1" kern="1200" dirty="0">
                <a:solidFill>
                  <a:schemeClr val="tx1"/>
                </a:solidFill>
                <a:latin typeface="+mn-lt"/>
                <a:ea typeface="+mn-ea"/>
                <a:cs typeface="+mn-cs"/>
              </a:rPr>
              <a:t>.</a:t>
            </a:r>
            <a:r>
              <a:rPr lang="en-IN"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It simplifies object protocols. </a:t>
            </a:r>
            <a:r>
              <a:rPr lang="en-IN" sz="1200" kern="1200" dirty="0">
                <a:solidFill>
                  <a:schemeClr val="tx1"/>
                </a:solidFill>
                <a:latin typeface="+mn-lt"/>
                <a:ea typeface="+mn-ea"/>
                <a:cs typeface="+mn-cs"/>
              </a:rPr>
              <a:t>A mediator replaces many-to-many interactions with one-to-many interactions between the mediator and its colleagues. One-to-many relationships are easier to understand, maintain, and extend</a:t>
            </a:r>
            <a:r>
              <a:rPr lang="en-IN" sz="1200" b="1" kern="1200" dirty="0">
                <a:solidFill>
                  <a:schemeClr val="tx1"/>
                </a:solidFill>
                <a:latin typeface="+mn-lt"/>
                <a:ea typeface="+mn-ea"/>
                <a:cs typeface="+mn-cs"/>
              </a:rPr>
              <a:t>.</a:t>
            </a:r>
            <a:r>
              <a:rPr lang="en-IN"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It abstracts how objects cooperate. </a:t>
            </a:r>
            <a:r>
              <a:rPr lang="en-IN" sz="1200" kern="1200" dirty="0">
                <a:solidFill>
                  <a:schemeClr val="tx1"/>
                </a:solidFill>
                <a:latin typeface="+mn-lt"/>
                <a:ea typeface="+mn-ea"/>
                <a:cs typeface="+mn-cs"/>
              </a:rPr>
              <a:t>Making mediation an independent concept and encapsulating it in an object lets you focus on how objects interact apart from their individual </a:t>
            </a:r>
            <a:r>
              <a:rPr lang="en-IN" sz="1200" kern="1200" dirty="0" err="1">
                <a:solidFill>
                  <a:schemeClr val="tx1"/>
                </a:solidFill>
                <a:latin typeface="+mn-lt"/>
                <a:ea typeface="+mn-ea"/>
                <a:cs typeface="+mn-cs"/>
              </a:rPr>
              <a:t>behavior</a:t>
            </a:r>
            <a:r>
              <a:rPr lang="en-IN" sz="1200" kern="1200" dirty="0">
                <a:solidFill>
                  <a:schemeClr val="tx1"/>
                </a:solidFill>
                <a:latin typeface="+mn-lt"/>
                <a:ea typeface="+mn-ea"/>
                <a:cs typeface="+mn-cs"/>
              </a:rPr>
              <a:t>. That can help clarify how objects interact in a system.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It centralizes control. </a:t>
            </a:r>
            <a:r>
              <a:rPr lang="en-IN" sz="1200" kern="1200" dirty="0">
                <a:solidFill>
                  <a:schemeClr val="tx1"/>
                </a:solidFill>
                <a:latin typeface="+mn-lt"/>
                <a:ea typeface="+mn-ea"/>
                <a:cs typeface="+mn-cs"/>
              </a:rPr>
              <a:t>The Mediator pattern trades complexity of interaction for complexity in the mediator. Because a mediator encapsulates protocols, it can become more complex than any</a:t>
            </a:r>
            <a:br>
              <a:rPr lang="en-IN" sz="1200" kern="1200" dirty="0">
                <a:solidFill>
                  <a:schemeClr val="tx1"/>
                </a:solidFill>
                <a:latin typeface="+mn-lt"/>
                <a:ea typeface="+mn-ea"/>
                <a:cs typeface="+mn-cs"/>
              </a:rPr>
            </a:br>
            <a:r>
              <a:rPr lang="en-IN" sz="1200" kern="1200" dirty="0">
                <a:solidFill>
                  <a:schemeClr val="tx1"/>
                </a:solidFill>
                <a:latin typeface="+mn-lt"/>
                <a:ea typeface="+mn-ea"/>
                <a:cs typeface="+mn-cs"/>
              </a:rPr>
              <a:t>individual colleague. This can make the mediator itself a monolith that's hard to maintain.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DF491DF-43E3-4364-8DD7-9CC3865E6D84}" type="slidenum">
              <a:rPr lang="en-US" smtClean="0"/>
              <a:pPr/>
              <a:t>145</a:t>
            </a:fld>
            <a:endParaRPr lang="en-US"/>
          </a:p>
        </p:txBody>
      </p:sp>
    </p:spTree>
    <p:extLst>
      <p:ext uri="{BB962C8B-B14F-4D97-AF65-F5344CB8AC3E}">
        <p14:creationId xmlns:p14="http://schemas.microsoft.com/office/powerpoint/2010/main" val="19741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For example, if you take a look at what’s going on in a kitchen behind the scenes, there’s an enormous amount of complexity. </a:t>
            </a:r>
          </a:p>
          <a:p>
            <a:r>
              <a:rPr lang="en-US" dirty="0"/>
              <a:t>A refrigerator can contain coolant pumps, thermostats, fans, lights, and more. </a:t>
            </a:r>
          </a:p>
          <a:p>
            <a:r>
              <a:rPr lang="en-US" dirty="0"/>
              <a:t>A stove can contain various heating elements, timers, thermostats, lights, and more. </a:t>
            </a:r>
          </a:p>
          <a:p>
            <a:r>
              <a:rPr lang="en-US" dirty="0"/>
              <a:t>Considered this way, looking at every present element at once, a kitchen becomes very complex.</a:t>
            </a:r>
          </a:p>
          <a:p>
            <a:r>
              <a:rPr lang="en-US" dirty="0"/>
              <a:t>But if you wrap what you see up into objects, the situation is a lot easier to handle. </a:t>
            </a:r>
          </a:p>
          <a:p>
            <a:r>
              <a:rPr lang="en-US" dirty="0"/>
              <a:t>There’s the refrigerator. There’s the stove. That’s the dishwasher, and so on.</a:t>
            </a:r>
          </a:p>
          <a:p>
            <a:r>
              <a:rPr lang="en-US" dirty="0"/>
              <a:t> No problem — internal regulation and the various parts that work together are wrapped up into an easily conceptualized </a:t>
            </a:r>
            <a:r>
              <a:rPr lang="en-US" i="1" dirty="0"/>
              <a:t>object.</a:t>
            </a:r>
            <a:endParaRPr lang="en-US" dirty="0"/>
          </a:p>
          <a:p>
            <a:endParaRPr lang="en-US" dirty="0"/>
          </a:p>
          <a:p>
            <a:r>
              <a:rPr lang="en-US" dirty="0"/>
              <a:t>----------------</a:t>
            </a:r>
          </a:p>
          <a:p>
            <a:r>
              <a:rPr lang="en-US" dirty="0"/>
              <a:t>That’s why objects are called objects in object-oriented programming — you wrap functionality up into those objects and they’re easily conceptualized,</a:t>
            </a:r>
          </a:p>
          <a:p>
            <a:r>
              <a:rPr lang="en-US" dirty="0"/>
              <a:t>much like refrigerators, stoves, dishwashers, and so on. Exactly what those objects are, is up to you (which is why they’re just generically called </a:t>
            </a:r>
            <a:r>
              <a:rPr lang="en-US" i="1" dirty="0"/>
              <a:t>objects,</a:t>
            </a:r>
          </a:p>
          <a:p>
            <a:r>
              <a:rPr lang="en-US" dirty="0"/>
              <a:t>and why you’ve never heard of refrigerator-oriented programming or </a:t>
            </a:r>
            <a:r>
              <a:rPr lang="en-US" dirty="0" err="1"/>
              <a:t>stoveoriented</a:t>
            </a:r>
            <a:r>
              <a:rPr lang="en-US" dirty="0"/>
              <a:t> programming).</a:t>
            </a:r>
          </a:p>
          <a:p>
            <a:r>
              <a:rPr lang="en-US" dirty="0"/>
              <a:t>------------------------- </a:t>
            </a: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11</a:t>
            </a:fld>
            <a:endParaRPr lang="en-US"/>
          </a:p>
        </p:txBody>
      </p:sp>
    </p:spTree>
    <p:extLst>
      <p:ext uri="{BB962C8B-B14F-4D97-AF65-F5344CB8AC3E}">
        <p14:creationId xmlns:p14="http://schemas.microsoft.com/office/powerpoint/2010/main" val="29487432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kern="1200" dirty="0">
                <a:solidFill>
                  <a:schemeClr val="tx1"/>
                </a:solidFill>
                <a:latin typeface="+mn-lt"/>
                <a:ea typeface="+mn-ea"/>
                <a:cs typeface="+mn-cs"/>
              </a:rPr>
              <a:t>Consequences</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It limits subclassing. </a:t>
            </a:r>
            <a:r>
              <a:rPr lang="en-IN" sz="1200" kern="1200" dirty="0">
                <a:solidFill>
                  <a:schemeClr val="tx1"/>
                </a:solidFill>
                <a:latin typeface="+mn-lt"/>
                <a:ea typeface="+mn-ea"/>
                <a:cs typeface="+mn-cs"/>
              </a:rPr>
              <a:t>A mediator localizes </a:t>
            </a:r>
            <a:r>
              <a:rPr lang="en-IN" sz="1200" kern="1200" dirty="0" err="1">
                <a:solidFill>
                  <a:schemeClr val="tx1"/>
                </a:solidFill>
                <a:latin typeface="+mn-lt"/>
                <a:ea typeface="+mn-ea"/>
                <a:cs typeface="+mn-cs"/>
              </a:rPr>
              <a:t>behavior</a:t>
            </a:r>
            <a:r>
              <a:rPr lang="en-IN" sz="1200" kern="1200" dirty="0">
                <a:solidFill>
                  <a:schemeClr val="tx1"/>
                </a:solidFill>
                <a:latin typeface="+mn-lt"/>
                <a:ea typeface="+mn-ea"/>
                <a:cs typeface="+mn-cs"/>
              </a:rPr>
              <a:t> that otherwise would be distributed among several objects. Changing this </a:t>
            </a:r>
            <a:r>
              <a:rPr lang="en-IN" sz="1200" kern="1200" dirty="0" err="1">
                <a:solidFill>
                  <a:schemeClr val="tx1"/>
                </a:solidFill>
                <a:latin typeface="+mn-lt"/>
                <a:ea typeface="+mn-ea"/>
                <a:cs typeface="+mn-cs"/>
              </a:rPr>
              <a:t>behavior</a:t>
            </a:r>
            <a:r>
              <a:rPr lang="en-IN" sz="1200" kern="1200" dirty="0">
                <a:solidFill>
                  <a:schemeClr val="tx1"/>
                </a:solidFill>
                <a:latin typeface="+mn-lt"/>
                <a:ea typeface="+mn-ea"/>
                <a:cs typeface="+mn-cs"/>
              </a:rPr>
              <a:t> requires subclassing Mediator only; Colleague classes can be reused as is.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It decouples colleagues. </a:t>
            </a:r>
            <a:r>
              <a:rPr lang="en-IN" sz="1200" kern="1200" dirty="0">
                <a:solidFill>
                  <a:schemeClr val="tx1"/>
                </a:solidFill>
                <a:latin typeface="+mn-lt"/>
                <a:ea typeface="+mn-ea"/>
                <a:cs typeface="+mn-cs"/>
              </a:rPr>
              <a:t>A mediator promotes loose coupling between colleagues. You can vary and reuse Colleague and Mediator classes independently</a:t>
            </a:r>
            <a:r>
              <a:rPr lang="en-IN" sz="1200" b="1" kern="1200" dirty="0">
                <a:solidFill>
                  <a:schemeClr val="tx1"/>
                </a:solidFill>
                <a:latin typeface="+mn-lt"/>
                <a:ea typeface="+mn-ea"/>
                <a:cs typeface="+mn-cs"/>
              </a:rPr>
              <a:t>.</a:t>
            </a:r>
            <a:r>
              <a:rPr lang="en-IN"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It simplifies object protocols. </a:t>
            </a:r>
            <a:r>
              <a:rPr lang="en-IN" sz="1200" kern="1200" dirty="0">
                <a:solidFill>
                  <a:schemeClr val="tx1"/>
                </a:solidFill>
                <a:latin typeface="+mn-lt"/>
                <a:ea typeface="+mn-ea"/>
                <a:cs typeface="+mn-cs"/>
              </a:rPr>
              <a:t>A mediator replaces many-to-many interactions with one-to-many interactions between the mediator and its colleagues. One-to-many relationships are easier to understand, maintain, and extend</a:t>
            </a:r>
            <a:r>
              <a:rPr lang="en-IN" sz="1200" b="1" kern="1200" dirty="0">
                <a:solidFill>
                  <a:schemeClr val="tx1"/>
                </a:solidFill>
                <a:latin typeface="+mn-lt"/>
                <a:ea typeface="+mn-ea"/>
                <a:cs typeface="+mn-cs"/>
              </a:rPr>
              <a:t>.</a:t>
            </a:r>
            <a:r>
              <a:rPr lang="en-IN"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It abstracts how objects cooperate. </a:t>
            </a:r>
            <a:r>
              <a:rPr lang="en-IN" sz="1200" kern="1200" dirty="0">
                <a:solidFill>
                  <a:schemeClr val="tx1"/>
                </a:solidFill>
                <a:latin typeface="+mn-lt"/>
                <a:ea typeface="+mn-ea"/>
                <a:cs typeface="+mn-cs"/>
              </a:rPr>
              <a:t>Making mediation an independent concept and encapsulating it in an object lets you focus on how objects interact apart from their individual </a:t>
            </a:r>
            <a:r>
              <a:rPr lang="en-IN" sz="1200" kern="1200" dirty="0" err="1">
                <a:solidFill>
                  <a:schemeClr val="tx1"/>
                </a:solidFill>
                <a:latin typeface="+mn-lt"/>
                <a:ea typeface="+mn-ea"/>
                <a:cs typeface="+mn-cs"/>
              </a:rPr>
              <a:t>behavior</a:t>
            </a:r>
            <a:r>
              <a:rPr lang="en-IN" sz="1200" kern="1200" dirty="0">
                <a:solidFill>
                  <a:schemeClr val="tx1"/>
                </a:solidFill>
                <a:latin typeface="+mn-lt"/>
                <a:ea typeface="+mn-ea"/>
                <a:cs typeface="+mn-cs"/>
              </a:rPr>
              <a:t>. That can help clarify how objects interact in a system. </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152</a:t>
            </a:fld>
            <a:endParaRPr lang="en-US"/>
          </a:p>
        </p:txBody>
      </p:sp>
    </p:spTree>
    <p:extLst>
      <p:ext uri="{BB962C8B-B14F-4D97-AF65-F5344CB8AC3E}">
        <p14:creationId xmlns:p14="http://schemas.microsoft.com/office/powerpoint/2010/main" val="6490047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Check list</a:t>
            </a:r>
          </a:p>
          <a:p>
            <a:r>
              <a:rPr lang="en-US" dirty="0"/>
              <a:t>Identify the roles of “caretaker” and “originator”. </a:t>
            </a:r>
          </a:p>
          <a:p>
            <a:r>
              <a:rPr lang="en-US" dirty="0"/>
              <a:t>Create a Memento class and declare the originator a friend. </a:t>
            </a:r>
          </a:p>
          <a:p>
            <a:r>
              <a:rPr lang="en-US" dirty="0"/>
              <a:t>Caretaker knows when to "check point" the originator. </a:t>
            </a:r>
          </a:p>
          <a:p>
            <a:r>
              <a:rPr lang="en-US" dirty="0"/>
              <a:t>Originator creates a Memento and copies its state to that Memento. </a:t>
            </a:r>
          </a:p>
          <a:p>
            <a:r>
              <a:rPr lang="en-US" dirty="0"/>
              <a:t>Caretaker holds on to (but cannot peek into) the Memento. </a:t>
            </a:r>
          </a:p>
          <a:p>
            <a:r>
              <a:rPr lang="en-US" dirty="0"/>
              <a:t>Caretaker knows when to "roll back" the originator. </a:t>
            </a:r>
          </a:p>
          <a:p>
            <a:r>
              <a:rPr lang="en-US" dirty="0"/>
              <a:t>Originator reinstates itself using the saved state in the Memento. </a:t>
            </a:r>
          </a:p>
          <a:p>
            <a:r>
              <a:rPr lang="en-US" dirty="0"/>
              <a:t>-------------------------</a:t>
            </a:r>
          </a:p>
          <a:p>
            <a:r>
              <a:rPr lang="en-US" b="1" dirty="0"/>
              <a:t>Rules of thumb</a:t>
            </a:r>
          </a:p>
          <a:p>
            <a:r>
              <a:rPr lang="en-US" dirty="0"/>
              <a:t>Command and Memento act as magic tokens to be passed around and invoked at a later time. In Command, the token represents a request; in Memento, it represents the internal state of an object at a particular time. Polymorphism is important to Command, but not to Memento because its interface is so narrow that a memento can only be passed as a value. [</a:t>
            </a:r>
            <a:r>
              <a:rPr lang="en-US" dirty="0" err="1"/>
              <a:t>GoF</a:t>
            </a:r>
            <a:r>
              <a:rPr lang="en-US" dirty="0"/>
              <a:t>, p346]Command can use Memento to maintain the state required for an undo operation. [</a:t>
            </a:r>
            <a:r>
              <a:rPr lang="en-US" dirty="0" err="1"/>
              <a:t>GoF</a:t>
            </a:r>
            <a:r>
              <a:rPr lang="en-US" dirty="0"/>
              <a:t>, p242]</a:t>
            </a:r>
          </a:p>
          <a:p>
            <a:r>
              <a:rPr lang="en-US" dirty="0"/>
              <a:t>Memento is often used in conjunction with </a:t>
            </a:r>
            <a:r>
              <a:rPr lang="en-US" dirty="0" err="1"/>
              <a:t>Iterator</a:t>
            </a:r>
            <a:r>
              <a:rPr lang="en-US" dirty="0"/>
              <a:t>. An </a:t>
            </a:r>
            <a:r>
              <a:rPr lang="en-US" dirty="0" err="1"/>
              <a:t>Iterator</a:t>
            </a:r>
            <a:r>
              <a:rPr lang="en-US" dirty="0"/>
              <a:t> can use a Memento to capture the state of an iteration. The </a:t>
            </a:r>
            <a:r>
              <a:rPr lang="en-US" dirty="0" err="1"/>
              <a:t>Iterator</a:t>
            </a:r>
            <a:r>
              <a:rPr lang="en-US" dirty="0"/>
              <a:t> stores the Memento internally. [</a:t>
            </a:r>
            <a:r>
              <a:rPr lang="en-US" dirty="0" err="1"/>
              <a:t>GoF</a:t>
            </a:r>
            <a:r>
              <a:rPr lang="en-US" dirty="0"/>
              <a:t>, p271] </a:t>
            </a: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153</a:t>
            </a:fld>
            <a:endParaRPr lang="en-US"/>
          </a:p>
        </p:txBody>
      </p:sp>
    </p:spTree>
    <p:extLst>
      <p:ext uri="{BB962C8B-B14F-4D97-AF65-F5344CB8AC3E}">
        <p14:creationId xmlns:p14="http://schemas.microsoft.com/office/powerpoint/2010/main" val="21351229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IN" sz="1200" b="1" kern="1200" dirty="0">
                <a:solidFill>
                  <a:schemeClr val="tx1"/>
                </a:solidFill>
                <a:latin typeface="+mn-lt"/>
                <a:ea typeface="+mn-ea"/>
                <a:cs typeface="+mn-cs"/>
              </a:rPr>
              <a:t>Consequences</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Visitor makes adding new operations easy.</a:t>
            </a:r>
            <a:r>
              <a:rPr lang="en-IN" sz="1200" kern="1200" dirty="0">
                <a:solidFill>
                  <a:schemeClr val="tx1"/>
                </a:solidFill>
                <a:latin typeface="+mn-lt"/>
                <a:ea typeface="+mn-ea"/>
                <a:cs typeface="+mn-cs"/>
              </a:rPr>
              <a:t> Visitors make it easy to add operations that depend on the components of complex objects. You can define a new operation over an object structure simply by adding a new visitor. In contrast, if you spread functionality over many classes, then you must change each class to define a new operation.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A visitor gathers related operations and separates unrelated ones. </a:t>
            </a:r>
            <a:r>
              <a:rPr lang="en-IN" sz="1200" kern="1200" dirty="0">
                <a:solidFill>
                  <a:schemeClr val="tx1"/>
                </a:solidFill>
                <a:latin typeface="+mn-lt"/>
                <a:ea typeface="+mn-ea"/>
                <a:cs typeface="+mn-cs"/>
              </a:rPr>
              <a:t>Related </a:t>
            </a:r>
            <a:r>
              <a:rPr lang="en-IN" sz="1200" kern="1200" dirty="0" err="1">
                <a:solidFill>
                  <a:schemeClr val="tx1"/>
                </a:solidFill>
                <a:latin typeface="+mn-lt"/>
                <a:ea typeface="+mn-ea"/>
                <a:cs typeface="+mn-cs"/>
              </a:rPr>
              <a:t>behavior</a:t>
            </a:r>
            <a:r>
              <a:rPr lang="en-IN" sz="1200" kern="1200" dirty="0">
                <a:solidFill>
                  <a:schemeClr val="tx1"/>
                </a:solidFill>
                <a:latin typeface="+mn-lt"/>
                <a:ea typeface="+mn-ea"/>
                <a:cs typeface="+mn-cs"/>
              </a:rPr>
              <a:t> isn't spread over the classes defining the object structure; it's localized in a visitor. Unrelated sets of </a:t>
            </a:r>
            <a:r>
              <a:rPr lang="en-IN" sz="1200" kern="1200" dirty="0" err="1">
                <a:solidFill>
                  <a:schemeClr val="tx1"/>
                </a:solidFill>
                <a:latin typeface="+mn-lt"/>
                <a:ea typeface="+mn-ea"/>
                <a:cs typeface="+mn-cs"/>
              </a:rPr>
              <a:t>behavior</a:t>
            </a:r>
            <a:r>
              <a:rPr lang="en-IN" sz="1200" kern="1200" dirty="0">
                <a:solidFill>
                  <a:schemeClr val="tx1"/>
                </a:solidFill>
                <a:latin typeface="+mn-lt"/>
                <a:ea typeface="+mn-ea"/>
                <a:cs typeface="+mn-cs"/>
              </a:rPr>
              <a:t> are partitioned in their own visitor subclasses. That simplifies both the classes defining the elements and the algorithms defined in the visitors. Any algorithm-specific data structures can be hidden in the visitor.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Adding new </a:t>
            </a:r>
            <a:r>
              <a:rPr lang="en-IN" sz="1200" b="1" kern="1200" dirty="0" err="1">
                <a:solidFill>
                  <a:schemeClr val="tx1"/>
                </a:solidFill>
                <a:latin typeface="+mn-lt"/>
                <a:ea typeface="+mn-ea"/>
                <a:cs typeface="+mn-cs"/>
              </a:rPr>
              <a:t>ConcreteElement</a:t>
            </a:r>
            <a:r>
              <a:rPr lang="en-IN" sz="1200" b="1" kern="1200" dirty="0">
                <a:solidFill>
                  <a:schemeClr val="tx1"/>
                </a:solidFill>
                <a:latin typeface="+mn-lt"/>
                <a:ea typeface="+mn-ea"/>
                <a:cs typeface="+mn-cs"/>
              </a:rPr>
              <a:t> classes is hard. </a:t>
            </a:r>
            <a:r>
              <a:rPr lang="en-IN" sz="1200" kern="1200" dirty="0">
                <a:solidFill>
                  <a:schemeClr val="tx1"/>
                </a:solidFill>
                <a:latin typeface="+mn-lt"/>
                <a:ea typeface="+mn-ea"/>
                <a:cs typeface="+mn-cs"/>
              </a:rPr>
              <a:t>The Visitor pattern makes it hard to add new subclasses of Element. Each new </a:t>
            </a:r>
            <a:r>
              <a:rPr lang="en-IN" sz="1200" kern="1200" dirty="0" err="1">
                <a:solidFill>
                  <a:schemeClr val="tx1"/>
                </a:solidFill>
                <a:latin typeface="+mn-lt"/>
                <a:ea typeface="+mn-ea"/>
                <a:cs typeface="+mn-cs"/>
              </a:rPr>
              <a:t>ConcreteElement</a:t>
            </a:r>
            <a:r>
              <a:rPr lang="en-IN" sz="1200" kern="1200" dirty="0">
                <a:solidFill>
                  <a:schemeClr val="tx1"/>
                </a:solidFill>
                <a:latin typeface="+mn-lt"/>
                <a:ea typeface="+mn-ea"/>
                <a:cs typeface="+mn-cs"/>
              </a:rPr>
              <a:t> gives rise to a new abstract operation on Visitor and a corresponding implementation in every </a:t>
            </a:r>
            <a:r>
              <a:rPr lang="en-IN" sz="1200" kern="1200" dirty="0" err="1">
                <a:solidFill>
                  <a:schemeClr val="tx1"/>
                </a:solidFill>
                <a:latin typeface="+mn-lt"/>
                <a:ea typeface="+mn-ea"/>
                <a:cs typeface="+mn-cs"/>
              </a:rPr>
              <a:t>ConcreteVisitor</a:t>
            </a:r>
            <a:r>
              <a:rPr lang="en-IN" sz="1200" kern="1200" dirty="0">
                <a:solidFill>
                  <a:schemeClr val="tx1"/>
                </a:solidFill>
                <a:latin typeface="+mn-lt"/>
                <a:ea typeface="+mn-ea"/>
                <a:cs typeface="+mn-cs"/>
              </a:rPr>
              <a:t> class. Sometimes a default implementation can be provided in Visitor that can be inherited by most of the </a:t>
            </a:r>
            <a:r>
              <a:rPr lang="en-IN" sz="1200" kern="1200" dirty="0" err="1">
                <a:solidFill>
                  <a:schemeClr val="tx1"/>
                </a:solidFill>
                <a:latin typeface="+mn-lt"/>
                <a:ea typeface="+mn-ea"/>
                <a:cs typeface="+mn-cs"/>
              </a:rPr>
              <a:t>ConcreteVisitors</a:t>
            </a:r>
            <a:r>
              <a:rPr lang="en-IN" sz="1200" kern="1200" dirty="0">
                <a:solidFill>
                  <a:schemeClr val="tx1"/>
                </a:solidFill>
                <a:latin typeface="+mn-lt"/>
                <a:ea typeface="+mn-ea"/>
                <a:cs typeface="+mn-cs"/>
              </a:rPr>
              <a:t>, but this is the exception rather than the rule.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Accumulating state. </a:t>
            </a:r>
            <a:r>
              <a:rPr lang="en-IN" sz="1200" kern="1200" dirty="0">
                <a:solidFill>
                  <a:schemeClr val="tx1"/>
                </a:solidFill>
                <a:latin typeface="+mn-lt"/>
                <a:ea typeface="+mn-ea"/>
                <a:cs typeface="+mn-cs"/>
              </a:rPr>
              <a:t>Visitors can accumulate state as they visit each element in the object structure. Without a visitor, this state would be passed as extra arguments to the operations that perform the traversal, or they might appear as global variables.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Breaking encapsulation. </a:t>
            </a:r>
            <a:r>
              <a:rPr lang="en-IN" sz="1200" kern="1200" dirty="0">
                <a:solidFill>
                  <a:schemeClr val="tx1"/>
                </a:solidFill>
                <a:latin typeface="+mn-lt"/>
                <a:ea typeface="+mn-ea"/>
                <a:cs typeface="+mn-cs"/>
              </a:rPr>
              <a:t>Visitor's approach assumes that the </a:t>
            </a:r>
            <a:r>
              <a:rPr lang="en-IN" sz="1200" kern="1200" dirty="0" err="1">
                <a:solidFill>
                  <a:schemeClr val="tx1"/>
                </a:solidFill>
                <a:latin typeface="+mn-lt"/>
                <a:ea typeface="+mn-ea"/>
                <a:cs typeface="+mn-cs"/>
              </a:rPr>
              <a:t>ConcreteElement</a:t>
            </a:r>
            <a:r>
              <a:rPr lang="en-IN" sz="1200" kern="1200" dirty="0">
                <a:solidFill>
                  <a:schemeClr val="tx1"/>
                </a:solidFill>
                <a:latin typeface="+mn-lt"/>
                <a:ea typeface="+mn-ea"/>
                <a:cs typeface="+mn-cs"/>
              </a:rPr>
              <a:t> interface is powerful enough to let visitors do their job. As a result, the pattern often forces you to provide public operations that access an element's internal state, which may compromise its encapsulation. </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162</a:t>
            </a:fld>
            <a:endParaRPr lang="en-US"/>
          </a:p>
        </p:txBody>
      </p:sp>
    </p:spTree>
    <p:extLst>
      <p:ext uri="{BB962C8B-B14F-4D97-AF65-F5344CB8AC3E}">
        <p14:creationId xmlns:p14="http://schemas.microsoft.com/office/powerpoint/2010/main" val="3342866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latin typeface="+mn-lt"/>
                <a:ea typeface="+mn-ea"/>
                <a:cs typeface="+mn-cs"/>
              </a:rPr>
              <a:t>Consequences</a:t>
            </a:r>
            <a:endParaRPr lang="en-US" sz="1200" kern="1200" dirty="0">
              <a:solidFill>
                <a:schemeClr val="tx1"/>
              </a:solidFill>
              <a:latin typeface="+mn-lt"/>
              <a:ea typeface="+mn-ea"/>
              <a:cs typeface="+mn-cs"/>
            </a:endParaRPr>
          </a:p>
          <a:p>
            <a:pPr lvl="0"/>
            <a:r>
              <a:rPr lang="en-IN" sz="1200" kern="1200" dirty="0">
                <a:solidFill>
                  <a:schemeClr val="tx1"/>
                </a:solidFill>
                <a:latin typeface="+mn-lt"/>
                <a:ea typeface="+mn-ea"/>
                <a:cs typeface="+mn-cs"/>
              </a:rPr>
              <a:t>The Proxy pattern introduces a level of indirection when accessing an object. The additional indirection has many uses, depending on the kind of proxy: </a:t>
            </a:r>
            <a:endParaRPr lang="en-US" sz="1800" kern="1200" dirty="0">
              <a:solidFill>
                <a:schemeClr val="tx1"/>
              </a:solidFill>
              <a:latin typeface="+mn-lt"/>
              <a:ea typeface="+mn-ea"/>
              <a:cs typeface="+mn-cs"/>
            </a:endParaRPr>
          </a:p>
          <a:p>
            <a:pPr lvl="1"/>
            <a:r>
              <a:rPr lang="en-IN" sz="1200" kern="1200" dirty="0">
                <a:solidFill>
                  <a:schemeClr val="tx1"/>
                </a:solidFill>
                <a:latin typeface="+mn-lt"/>
                <a:ea typeface="+mn-ea"/>
                <a:cs typeface="+mn-cs"/>
              </a:rPr>
              <a:t>1. A remote proxy can hide the fact that an object resides in a different address space. </a:t>
            </a:r>
            <a:endParaRPr lang="en-US" sz="1800" kern="1200" dirty="0">
              <a:solidFill>
                <a:schemeClr val="tx1"/>
              </a:solidFill>
              <a:latin typeface="+mn-lt"/>
              <a:ea typeface="+mn-ea"/>
              <a:cs typeface="+mn-cs"/>
            </a:endParaRPr>
          </a:p>
          <a:p>
            <a:pPr lvl="1"/>
            <a:r>
              <a:rPr lang="en-IN" sz="1200" kern="1200" dirty="0">
                <a:solidFill>
                  <a:schemeClr val="tx1"/>
                </a:solidFill>
                <a:latin typeface="+mn-lt"/>
                <a:ea typeface="+mn-ea"/>
                <a:cs typeface="+mn-cs"/>
              </a:rPr>
              <a:t>2. A virtual proxy can perform optimizations such as creating an object on demand. </a:t>
            </a:r>
            <a:endParaRPr lang="en-US" sz="1800" kern="1200" dirty="0">
              <a:solidFill>
                <a:schemeClr val="tx1"/>
              </a:solidFill>
              <a:latin typeface="+mn-lt"/>
              <a:ea typeface="+mn-ea"/>
              <a:cs typeface="+mn-cs"/>
            </a:endParaRPr>
          </a:p>
          <a:p>
            <a:pPr lvl="1"/>
            <a:r>
              <a:rPr lang="en-IN" sz="1200" kern="1200" dirty="0">
                <a:solidFill>
                  <a:schemeClr val="tx1"/>
                </a:solidFill>
                <a:latin typeface="+mn-lt"/>
                <a:ea typeface="+mn-ea"/>
                <a:cs typeface="+mn-cs"/>
              </a:rPr>
              <a:t>3. Both protection proxies and smart references allow additional housekeeping tasks when an object is accessed. </a:t>
            </a:r>
            <a:endParaRPr lang="en-US" sz="18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168</a:t>
            </a:fld>
            <a:endParaRPr lang="en-US"/>
          </a:p>
        </p:txBody>
      </p:sp>
    </p:spTree>
    <p:extLst>
      <p:ext uri="{BB962C8B-B14F-4D97-AF65-F5344CB8AC3E}">
        <p14:creationId xmlns:p14="http://schemas.microsoft.com/office/powerpoint/2010/main" val="3472941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dirty="0"/>
          </a:p>
          <a:p>
            <a:r>
              <a:rPr lang="en-US" b="1" dirty="0"/>
              <a:t>Check list</a:t>
            </a:r>
          </a:p>
          <a:p>
            <a:r>
              <a:rPr lang="en-US" dirty="0"/>
              <a:t>Identify the leverage or “aspect” that is best implemented as a wrapper or surrogate. </a:t>
            </a:r>
          </a:p>
          <a:p>
            <a:r>
              <a:rPr lang="en-US" dirty="0"/>
              <a:t>Define an interface that will make the proxy and the original component interchangeable. </a:t>
            </a:r>
          </a:p>
          <a:p>
            <a:r>
              <a:rPr lang="en-US" dirty="0"/>
              <a:t>Consider defining a Factory that can encapsulate the decision of whether a proxy or original object is desirable. </a:t>
            </a:r>
          </a:p>
          <a:p>
            <a:r>
              <a:rPr lang="en-US" dirty="0"/>
              <a:t>The wrapper class holds a pointer to the real class and implements the interface. </a:t>
            </a:r>
          </a:p>
          <a:p>
            <a:r>
              <a:rPr lang="en-US" dirty="0"/>
              <a:t>The pointer may be initialized at construction, or on first use. </a:t>
            </a:r>
          </a:p>
          <a:p>
            <a:r>
              <a:rPr lang="en-US" dirty="0"/>
              <a:t>Each wrapper method contributes its leverage, and delegates to the </a:t>
            </a:r>
            <a:r>
              <a:rPr lang="en-US" dirty="0" err="1"/>
              <a:t>wrappee</a:t>
            </a:r>
            <a:r>
              <a:rPr lang="en-US" dirty="0"/>
              <a:t> object. </a:t>
            </a:r>
          </a:p>
          <a:p>
            <a:endParaRPr lang="en-US" dirty="0"/>
          </a:p>
          <a:p>
            <a:r>
              <a:rPr lang="en-US" dirty="0"/>
              <a:t>------------ </a:t>
            </a:r>
          </a:p>
          <a:p>
            <a:r>
              <a:rPr lang="en-US" b="1" dirty="0"/>
              <a:t>Rules of thumb</a:t>
            </a:r>
          </a:p>
          <a:p>
            <a:r>
              <a:rPr lang="en-US" dirty="0"/>
              <a:t>Adapter provides a different interface to its subject. Proxy provides the same interface. Decorator provides an enhanced interface. [</a:t>
            </a:r>
            <a:r>
              <a:rPr lang="en-US" dirty="0" err="1"/>
              <a:t>GoF</a:t>
            </a:r>
            <a:r>
              <a:rPr lang="en-US" dirty="0"/>
              <a:t>. p216]Decorator and Proxy have different purposes but similar structures. Both describe how to provide a level of indirection to another object, and the implementations keep a reference to the object to which they forward requests. [</a:t>
            </a:r>
            <a:r>
              <a:rPr lang="en-US" dirty="0" err="1"/>
              <a:t>GoF</a:t>
            </a:r>
            <a:r>
              <a:rPr lang="en-US" dirty="0"/>
              <a:t>, p220]</a:t>
            </a: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169</a:t>
            </a:fld>
            <a:endParaRPr lang="en-US"/>
          </a:p>
        </p:txBody>
      </p:sp>
    </p:spTree>
    <p:extLst>
      <p:ext uri="{BB962C8B-B14F-4D97-AF65-F5344CB8AC3E}">
        <p14:creationId xmlns:p14="http://schemas.microsoft.com/office/powerpoint/2010/main" val="24322626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kern="1200" dirty="0">
                <a:solidFill>
                  <a:schemeClr val="tx1"/>
                </a:solidFill>
                <a:latin typeface="+mn-lt"/>
                <a:ea typeface="+mn-ea"/>
                <a:cs typeface="+mn-cs"/>
              </a:rPr>
              <a:t>Consequences</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Decoupling interface and implementation.</a:t>
            </a:r>
            <a:r>
              <a:rPr lang="en-IN" sz="1200" kern="1200" dirty="0">
                <a:solidFill>
                  <a:schemeClr val="tx1"/>
                </a:solidFill>
                <a:latin typeface="+mn-lt"/>
                <a:ea typeface="+mn-ea"/>
                <a:cs typeface="+mn-cs"/>
              </a:rPr>
              <a:t>  An implementation is not bound permanently to an interface. The implementation of an abstraction can be configured at run-time. It's even possible for an object to change its implementation at run-time. Decoupling Abstraction and </a:t>
            </a:r>
            <a:r>
              <a:rPr lang="en-IN" sz="1200" kern="1200" dirty="0" err="1">
                <a:solidFill>
                  <a:schemeClr val="tx1"/>
                </a:solidFill>
                <a:latin typeface="+mn-lt"/>
                <a:ea typeface="+mn-ea"/>
                <a:cs typeface="+mn-cs"/>
              </a:rPr>
              <a:t>Implementor</a:t>
            </a:r>
            <a:r>
              <a:rPr lang="en-IN" sz="1200" kern="1200" dirty="0">
                <a:solidFill>
                  <a:schemeClr val="tx1"/>
                </a:solidFill>
                <a:latin typeface="+mn-lt"/>
                <a:ea typeface="+mn-ea"/>
                <a:cs typeface="+mn-cs"/>
              </a:rPr>
              <a:t> also eliminates compile-time dependencies on the implementation. Changing an implementation class doesn't require recompiling the Abstraction class and its clients. This property is essential when you must ensure binary compatibility between different versions of </a:t>
            </a:r>
            <a:r>
              <a:rPr lang="en-IN" sz="1200" kern="1200" dirty="0" err="1">
                <a:solidFill>
                  <a:schemeClr val="tx1"/>
                </a:solidFill>
                <a:latin typeface="+mn-lt"/>
                <a:ea typeface="+mn-ea"/>
                <a:cs typeface="+mn-cs"/>
              </a:rPr>
              <a:t>aclass</a:t>
            </a:r>
            <a:r>
              <a:rPr lang="en-IN" sz="1200" kern="1200" dirty="0">
                <a:solidFill>
                  <a:schemeClr val="tx1"/>
                </a:solidFill>
                <a:latin typeface="+mn-lt"/>
                <a:ea typeface="+mn-ea"/>
                <a:cs typeface="+mn-cs"/>
              </a:rPr>
              <a:t> library.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Improved extensibility.</a:t>
            </a:r>
            <a:r>
              <a:rPr lang="en-IN" sz="1200" kern="1200" dirty="0">
                <a:solidFill>
                  <a:schemeClr val="tx1"/>
                </a:solidFill>
                <a:latin typeface="+mn-lt"/>
                <a:ea typeface="+mn-ea"/>
                <a:cs typeface="+mn-cs"/>
              </a:rPr>
              <a:t> You can extend the Abstraction and </a:t>
            </a:r>
            <a:r>
              <a:rPr lang="en-IN" sz="1200" kern="1200" dirty="0" err="1">
                <a:solidFill>
                  <a:schemeClr val="tx1"/>
                </a:solidFill>
                <a:latin typeface="+mn-lt"/>
                <a:ea typeface="+mn-ea"/>
                <a:cs typeface="+mn-cs"/>
              </a:rPr>
              <a:t>Implementor</a:t>
            </a:r>
            <a:r>
              <a:rPr lang="en-IN" sz="1200" kern="1200" dirty="0">
                <a:solidFill>
                  <a:schemeClr val="tx1"/>
                </a:solidFill>
                <a:latin typeface="+mn-lt"/>
                <a:ea typeface="+mn-ea"/>
                <a:cs typeface="+mn-cs"/>
              </a:rPr>
              <a:t> hierarchies independently.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Hiding implementation details from clients . </a:t>
            </a:r>
            <a:r>
              <a:rPr lang="en-IN" sz="1200" kern="1200" dirty="0">
                <a:solidFill>
                  <a:schemeClr val="tx1"/>
                </a:solidFill>
                <a:latin typeface="+mn-lt"/>
                <a:ea typeface="+mn-ea"/>
                <a:cs typeface="+mn-cs"/>
              </a:rPr>
              <a:t>You can shield clients from implementation details, like the sharing of </a:t>
            </a:r>
            <a:r>
              <a:rPr lang="en-IN" sz="1200" kern="1200" dirty="0" err="1">
                <a:solidFill>
                  <a:schemeClr val="tx1"/>
                </a:solidFill>
                <a:latin typeface="+mn-lt"/>
                <a:ea typeface="+mn-ea"/>
                <a:cs typeface="+mn-cs"/>
              </a:rPr>
              <a:t>implementor</a:t>
            </a:r>
            <a:r>
              <a:rPr lang="en-IN" sz="1200" kern="1200" dirty="0">
                <a:solidFill>
                  <a:schemeClr val="tx1"/>
                </a:solidFill>
                <a:latin typeface="+mn-lt"/>
                <a:ea typeface="+mn-ea"/>
                <a:cs typeface="+mn-cs"/>
              </a:rPr>
              <a:t> objects and the accompanying reference count mechanism</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179</a:t>
            </a:fld>
            <a:endParaRPr lang="en-US"/>
          </a:p>
        </p:txBody>
      </p:sp>
    </p:spTree>
    <p:extLst>
      <p:ext uri="{BB962C8B-B14F-4D97-AF65-F5344CB8AC3E}">
        <p14:creationId xmlns:p14="http://schemas.microsoft.com/office/powerpoint/2010/main" val="13473690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kern="1200" dirty="0">
                <a:solidFill>
                  <a:schemeClr val="tx1"/>
                </a:solidFill>
                <a:latin typeface="+mn-lt"/>
                <a:ea typeface="+mn-ea"/>
                <a:cs typeface="+mn-cs"/>
              </a:rPr>
              <a:t>Consequences</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Adding and removing products at run-time. </a:t>
            </a:r>
            <a:r>
              <a:rPr lang="en-IN" sz="1200" kern="1200" dirty="0">
                <a:solidFill>
                  <a:schemeClr val="tx1"/>
                </a:solidFill>
                <a:latin typeface="+mn-lt"/>
                <a:ea typeface="+mn-ea"/>
                <a:cs typeface="+mn-cs"/>
              </a:rPr>
              <a:t>Prototypes let you incorporate a new concrete product class into a system simply by registering a prototypical instance with the client. That's a bit more flexible than other creational patterns, because a client can install and remove prototypes at run-time.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Specifying new objects by varying values. </a:t>
            </a:r>
            <a:r>
              <a:rPr lang="en-IN" sz="1200" kern="1200" dirty="0">
                <a:solidFill>
                  <a:schemeClr val="tx1"/>
                </a:solidFill>
                <a:latin typeface="+mn-lt"/>
                <a:ea typeface="+mn-ea"/>
                <a:cs typeface="+mn-cs"/>
              </a:rPr>
              <a:t>Highly dynamic systems let you define new </a:t>
            </a:r>
            <a:r>
              <a:rPr lang="en-IN" sz="1200" kern="1200" dirty="0" err="1">
                <a:solidFill>
                  <a:schemeClr val="tx1"/>
                </a:solidFill>
                <a:latin typeface="+mn-lt"/>
                <a:ea typeface="+mn-ea"/>
                <a:cs typeface="+mn-cs"/>
              </a:rPr>
              <a:t>behavior</a:t>
            </a:r>
            <a:r>
              <a:rPr lang="en-IN" sz="1200" kern="1200" dirty="0">
                <a:solidFill>
                  <a:schemeClr val="tx1"/>
                </a:solidFill>
                <a:latin typeface="+mn-lt"/>
                <a:ea typeface="+mn-ea"/>
                <a:cs typeface="+mn-cs"/>
              </a:rPr>
              <a:t> through object composition—by specifying values for an object's variables, for example—and not by defining new classes. You effectively define new kinds of objects by instantiating existing classes and registering the instances as prototypes of client objects. A client can exhibit new </a:t>
            </a:r>
            <a:r>
              <a:rPr lang="en-IN" sz="1200" kern="1200" dirty="0" err="1">
                <a:solidFill>
                  <a:schemeClr val="tx1"/>
                </a:solidFill>
                <a:latin typeface="+mn-lt"/>
                <a:ea typeface="+mn-ea"/>
                <a:cs typeface="+mn-cs"/>
              </a:rPr>
              <a:t>behavior</a:t>
            </a:r>
            <a:r>
              <a:rPr lang="en-IN" sz="1200" kern="1200" dirty="0">
                <a:solidFill>
                  <a:schemeClr val="tx1"/>
                </a:solidFill>
                <a:latin typeface="+mn-lt"/>
                <a:ea typeface="+mn-ea"/>
                <a:cs typeface="+mn-cs"/>
              </a:rPr>
              <a:t> by delegating responsibility to the prototype.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Specifying new objects by varying structure. </a:t>
            </a:r>
            <a:r>
              <a:rPr lang="en-IN" sz="1200" kern="1200" dirty="0">
                <a:solidFill>
                  <a:schemeClr val="tx1"/>
                </a:solidFill>
                <a:latin typeface="+mn-lt"/>
                <a:ea typeface="+mn-ea"/>
                <a:cs typeface="+mn-cs"/>
              </a:rPr>
              <a:t>Many applications build objects from parts and subparts. Editors for circuit design, for example, build circuits out of </a:t>
            </a:r>
            <a:r>
              <a:rPr lang="en-IN" sz="1200" kern="1200" dirty="0" err="1">
                <a:solidFill>
                  <a:schemeClr val="tx1"/>
                </a:solidFill>
                <a:latin typeface="+mn-lt"/>
                <a:ea typeface="+mn-ea"/>
                <a:cs typeface="+mn-cs"/>
              </a:rPr>
              <a:t>subcircuits</a:t>
            </a:r>
            <a:r>
              <a:rPr lang="en-IN"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189</a:t>
            </a:fld>
            <a:endParaRPr lang="en-US"/>
          </a:p>
        </p:txBody>
      </p:sp>
    </p:spTree>
    <p:extLst>
      <p:ext uri="{BB962C8B-B14F-4D97-AF65-F5344CB8AC3E}">
        <p14:creationId xmlns:p14="http://schemas.microsoft.com/office/powerpoint/2010/main" val="15599594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encapsulate use of the "new" operator behind the method signature "clone" ... clients will delegate to a Prototype object when new instances are required </a:t>
            </a:r>
          </a:p>
          <a:p>
            <a:r>
              <a:rPr lang="en-US" dirty="0"/>
              <a:t>---------------------------</a:t>
            </a:r>
          </a:p>
          <a:p>
            <a:r>
              <a:rPr lang="en-US" b="1" dirty="0"/>
              <a:t>Check list</a:t>
            </a:r>
          </a:p>
          <a:p>
            <a:r>
              <a:rPr lang="en-US" dirty="0"/>
              <a:t>Add a clone() method to the existing "product" hierarchy. </a:t>
            </a:r>
          </a:p>
          <a:p>
            <a:r>
              <a:rPr lang="en-US" dirty="0"/>
              <a:t>Design a "registry" that maintains a cache of prototypical objects. The registry could be encapsulated in a new Factory class, or in the base class of the "product" hierarchy. </a:t>
            </a:r>
          </a:p>
          <a:p>
            <a:r>
              <a:rPr lang="en-US" dirty="0"/>
              <a:t>Design a factory method that: may (or may not) accept arguments, finds the correct prototype object, calls clone() on that object, and returns the result. </a:t>
            </a:r>
          </a:p>
          <a:p>
            <a:r>
              <a:rPr lang="en-US" dirty="0"/>
              <a:t>The client replaces all references to the new operator with calls to the factory method. </a:t>
            </a:r>
          </a:p>
          <a:p>
            <a:endParaRPr lang="en-US" dirty="0"/>
          </a:p>
          <a:p>
            <a:r>
              <a:rPr lang="en-US" dirty="0"/>
              <a:t>---------------</a:t>
            </a:r>
          </a:p>
          <a:p>
            <a:r>
              <a:rPr lang="en-US" b="1" dirty="0"/>
              <a:t>Rules of thumb</a:t>
            </a:r>
          </a:p>
          <a:p>
            <a:r>
              <a:rPr lang="en-US" dirty="0"/>
              <a:t>Sometimes creational patterns are competitors: there are cases when either Prototype or Abstract Factory could be used properly. At other times they are </a:t>
            </a:r>
            <a:r>
              <a:rPr lang="en-US" dirty="0" err="1"/>
              <a:t>complementory</a:t>
            </a:r>
            <a:r>
              <a:rPr lang="en-US" dirty="0"/>
              <a:t>: Abstract Factory might store a set of Prototypes from which to clone and return product objects [GOF, p126]. Abstract Factory, Builder, and Prototype can use Singleton in their implementations. [</a:t>
            </a:r>
            <a:r>
              <a:rPr lang="en-US" dirty="0" err="1"/>
              <a:t>GoF</a:t>
            </a:r>
            <a:r>
              <a:rPr lang="en-US" dirty="0"/>
              <a:t>, p81, 134]. Abstract Factory classes are often implemented with Factory Methods, but they can be implemented using Prototype. [</a:t>
            </a:r>
            <a:r>
              <a:rPr lang="en-US" dirty="0" err="1"/>
              <a:t>GoF</a:t>
            </a:r>
            <a:r>
              <a:rPr lang="en-US" dirty="0"/>
              <a:t>, p95]</a:t>
            </a:r>
          </a:p>
          <a:p>
            <a:r>
              <a:rPr lang="en-US" dirty="0"/>
              <a:t>Factory Method: creation through inheritance. </a:t>
            </a:r>
            <a:r>
              <a:rPr lang="en-US" dirty="0" err="1"/>
              <a:t>Protoype</a:t>
            </a:r>
            <a:r>
              <a:rPr lang="en-US" dirty="0"/>
              <a:t>: creation through delegation.</a:t>
            </a:r>
          </a:p>
          <a:p>
            <a:r>
              <a:rPr lang="en-US" dirty="0"/>
              <a:t>Often, designs start out using Factory Method (less complicated, more customizable, subclasses proliferate) and evolve toward Abstract Factory, </a:t>
            </a:r>
            <a:r>
              <a:rPr lang="en-US" dirty="0" err="1"/>
              <a:t>Protoype</a:t>
            </a:r>
            <a:r>
              <a:rPr lang="en-US" dirty="0"/>
              <a:t>, or Builder (more flexible, more complex) as the designer discovers where more flexibility is needed. [</a:t>
            </a:r>
            <a:r>
              <a:rPr lang="en-US" dirty="0" err="1"/>
              <a:t>GoF</a:t>
            </a:r>
            <a:r>
              <a:rPr lang="en-US" dirty="0"/>
              <a:t>, p136]</a:t>
            </a:r>
          </a:p>
          <a:p>
            <a:r>
              <a:rPr lang="en-US" dirty="0"/>
              <a:t>Prototype doesn't require </a:t>
            </a:r>
            <a:r>
              <a:rPr lang="en-US" dirty="0" err="1"/>
              <a:t>subclassing</a:t>
            </a:r>
            <a:r>
              <a:rPr lang="en-US" dirty="0"/>
              <a:t>, but it does require an "initialize" operation. Factory Method requires </a:t>
            </a:r>
            <a:r>
              <a:rPr lang="en-US" dirty="0" err="1"/>
              <a:t>subclassing</a:t>
            </a:r>
            <a:r>
              <a:rPr lang="en-US" dirty="0"/>
              <a:t>, but doesn't require Initialize. [</a:t>
            </a:r>
            <a:r>
              <a:rPr lang="en-US" dirty="0" err="1"/>
              <a:t>GoF</a:t>
            </a:r>
            <a:r>
              <a:rPr lang="en-US" dirty="0"/>
              <a:t>, p116]</a:t>
            </a:r>
          </a:p>
          <a:p>
            <a:r>
              <a:rPr lang="en-US" dirty="0"/>
              <a:t>Designs that make heavy use of the Composite and Decorator patterns often can benefit from Prototype as well. [</a:t>
            </a:r>
            <a:r>
              <a:rPr lang="en-US" dirty="0" err="1"/>
              <a:t>GoF</a:t>
            </a:r>
            <a:r>
              <a:rPr lang="en-US" dirty="0"/>
              <a:t>, p126]</a:t>
            </a:r>
          </a:p>
          <a:p>
            <a:r>
              <a:rPr lang="en-US" dirty="0"/>
              <a:t>Prototype co-opts one instance of a class for use as a breeder of all future instances. [Amsterdam, p26]</a:t>
            </a:r>
          </a:p>
          <a:p>
            <a:r>
              <a:rPr lang="en-US" dirty="0"/>
              <a:t>Prototypes are useful when object initialization is expensive, and you anticipate few variations on the initialization parameters. In this context, Prototype can avoid expensive "creation from scratch", and support cheap cloning of a pre-initialized prototype. [Amsterdam, p26]</a:t>
            </a:r>
          </a:p>
          <a:p>
            <a:r>
              <a:rPr lang="en-US" dirty="0"/>
              <a:t>Prototype is unique among the other creational patterns in that it doesn't require a class – only an object. Object-oriented languages like Self and Omega that do away with classes completely rely on prototypes for creating new objects. [Amsterdam, p26] </a:t>
            </a: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192</a:t>
            </a:fld>
            <a:endParaRPr lang="en-US"/>
          </a:p>
        </p:txBody>
      </p:sp>
    </p:spTree>
    <p:extLst>
      <p:ext uri="{BB962C8B-B14F-4D97-AF65-F5344CB8AC3E}">
        <p14:creationId xmlns:p14="http://schemas.microsoft.com/office/powerpoint/2010/main" val="19056525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kern="1200" dirty="0">
                <a:solidFill>
                  <a:schemeClr val="tx1"/>
                </a:solidFill>
                <a:latin typeface="+mn-lt"/>
                <a:ea typeface="+mn-ea"/>
                <a:cs typeface="+mn-cs"/>
              </a:rPr>
              <a:t>Consequences</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It supports variations in the traversal of an aggregate. </a:t>
            </a:r>
            <a:r>
              <a:rPr lang="en-IN" sz="1200" kern="1200" dirty="0">
                <a:solidFill>
                  <a:schemeClr val="tx1"/>
                </a:solidFill>
                <a:latin typeface="+mn-lt"/>
                <a:ea typeface="+mn-ea"/>
                <a:cs typeface="+mn-cs"/>
              </a:rPr>
              <a:t>Complex aggregates may be traversed in many ways. For example, code generation and semantic checking involve traversing parse  trees. Code generation may traverse the parse tree </a:t>
            </a:r>
            <a:r>
              <a:rPr lang="en-IN" sz="1200" kern="1200" dirty="0" err="1">
                <a:solidFill>
                  <a:schemeClr val="tx1"/>
                </a:solidFill>
                <a:latin typeface="+mn-lt"/>
                <a:ea typeface="+mn-ea"/>
                <a:cs typeface="+mn-cs"/>
              </a:rPr>
              <a:t>inorder</a:t>
            </a:r>
            <a:r>
              <a:rPr lang="en-IN" sz="1200" kern="1200" dirty="0">
                <a:solidFill>
                  <a:schemeClr val="tx1"/>
                </a:solidFill>
                <a:latin typeface="+mn-lt"/>
                <a:ea typeface="+mn-ea"/>
                <a:cs typeface="+mn-cs"/>
              </a:rPr>
              <a:t> or </a:t>
            </a:r>
            <a:r>
              <a:rPr lang="en-IN" sz="1200" kern="1200" dirty="0" err="1">
                <a:solidFill>
                  <a:schemeClr val="tx1"/>
                </a:solidFill>
                <a:latin typeface="+mn-lt"/>
                <a:ea typeface="+mn-ea"/>
                <a:cs typeface="+mn-cs"/>
              </a:rPr>
              <a:t>preorder</a:t>
            </a:r>
            <a:r>
              <a:rPr lang="en-IN" sz="1200" kern="1200" dirty="0">
                <a:solidFill>
                  <a:schemeClr val="tx1"/>
                </a:solidFill>
                <a:latin typeface="+mn-lt"/>
                <a:ea typeface="+mn-ea"/>
                <a:cs typeface="+mn-cs"/>
              </a:rPr>
              <a:t>. </a:t>
            </a:r>
            <a:r>
              <a:rPr lang="en-IN" sz="1200" kern="1200" dirty="0" err="1">
                <a:solidFill>
                  <a:schemeClr val="tx1"/>
                </a:solidFill>
                <a:latin typeface="+mn-lt"/>
                <a:ea typeface="+mn-ea"/>
                <a:cs typeface="+mn-cs"/>
              </a:rPr>
              <a:t>Iterators</a:t>
            </a:r>
            <a:r>
              <a:rPr lang="en-IN" sz="1200" kern="1200" dirty="0">
                <a:solidFill>
                  <a:schemeClr val="tx1"/>
                </a:solidFill>
                <a:latin typeface="+mn-lt"/>
                <a:ea typeface="+mn-ea"/>
                <a:cs typeface="+mn-cs"/>
              </a:rPr>
              <a:t> make it easy to change the traversal algorithm: Just replace the </a:t>
            </a:r>
            <a:r>
              <a:rPr lang="en-IN" sz="1200" kern="1200" dirty="0" err="1">
                <a:solidFill>
                  <a:schemeClr val="tx1"/>
                </a:solidFill>
                <a:latin typeface="+mn-lt"/>
                <a:ea typeface="+mn-ea"/>
                <a:cs typeface="+mn-cs"/>
              </a:rPr>
              <a:t>iterator</a:t>
            </a:r>
            <a:r>
              <a:rPr lang="en-IN" sz="1200" kern="1200" dirty="0">
                <a:solidFill>
                  <a:schemeClr val="tx1"/>
                </a:solidFill>
                <a:latin typeface="+mn-lt"/>
                <a:ea typeface="+mn-ea"/>
                <a:cs typeface="+mn-cs"/>
              </a:rPr>
              <a:t> instance with a different one. You can also define </a:t>
            </a:r>
            <a:r>
              <a:rPr lang="en-IN" sz="1200" kern="1200" dirty="0" err="1">
                <a:solidFill>
                  <a:schemeClr val="tx1"/>
                </a:solidFill>
                <a:latin typeface="+mn-lt"/>
                <a:ea typeface="+mn-ea"/>
                <a:cs typeface="+mn-cs"/>
              </a:rPr>
              <a:t>Iterator</a:t>
            </a:r>
            <a:r>
              <a:rPr lang="en-IN" sz="1200" kern="1200" dirty="0">
                <a:solidFill>
                  <a:schemeClr val="tx1"/>
                </a:solidFill>
                <a:latin typeface="+mn-lt"/>
                <a:ea typeface="+mn-ea"/>
                <a:cs typeface="+mn-cs"/>
              </a:rPr>
              <a:t> subclasses to support new traversals. </a:t>
            </a:r>
            <a:endParaRPr lang="en-US" sz="1200" kern="1200" dirty="0">
              <a:solidFill>
                <a:schemeClr val="tx1"/>
              </a:solidFill>
              <a:latin typeface="+mn-lt"/>
              <a:ea typeface="+mn-ea"/>
              <a:cs typeface="+mn-cs"/>
            </a:endParaRPr>
          </a:p>
          <a:p>
            <a:pPr lvl="0"/>
            <a:r>
              <a:rPr lang="en-IN" sz="1200" b="1" kern="1200" dirty="0" err="1">
                <a:solidFill>
                  <a:schemeClr val="tx1"/>
                </a:solidFill>
                <a:latin typeface="+mn-lt"/>
                <a:ea typeface="+mn-ea"/>
                <a:cs typeface="+mn-cs"/>
              </a:rPr>
              <a:t>Iterators</a:t>
            </a:r>
            <a:r>
              <a:rPr lang="en-IN" sz="1200" b="1" kern="1200" dirty="0">
                <a:solidFill>
                  <a:schemeClr val="tx1"/>
                </a:solidFill>
                <a:latin typeface="+mn-lt"/>
                <a:ea typeface="+mn-ea"/>
                <a:cs typeface="+mn-cs"/>
              </a:rPr>
              <a:t> simplify the Aggregate interface. </a:t>
            </a:r>
            <a:r>
              <a:rPr lang="en-IN" sz="1200" kern="1200" dirty="0" err="1">
                <a:solidFill>
                  <a:schemeClr val="tx1"/>
                </a:solidFill>
                <a:latin typeface="+mn-lt"/>
                <a:ea typeface="+mn-ea"/>
                <a:cs typeface="+mn-cs"/>
              </a:rPr>
              <a:t>Iterator's</a:t>
            </a:r>
            <a:r>
              <a:rPr lang="en-IN" sz="1200" kern="1200" dirty="0">
                <a:solidFill>
                  <a:schemeClr val="tx1"/>
                </a:solidFill>
                <a:latin typeface="+mn-lt"/>
                <a:ea typeface="+mn-ea"/>
                <a:cs typeface="+mn-cs"/>
              </a:rPr>
              <a:t> traversal interface obviates the need for a similar interface in Aggregate, thereby simplifying the aggregate's interface.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More than one traversal can be pending on an aggregate. </a:t>
            </a:r>
            <a:r>
              <a:rPr lang="en-IN" sz="1200" kern="1200" dirty="0">
                <a:solidFill>
                  <a:schemeClr val="tx1"/>
                </a:solidFill>
                <a:latin typeface="+mn-lt"/>
                <a:ea typeface="+mn-ea"/>
                <a:cs typeface="+mn-cs"/>
              </a:rPr>
              <a:t>An </a:t>
            </a:r>
            <a:r>
              <a:rPr lang="en-IN" sz="1200" kern="1200" dirty="0" err="1">
                <a:solidFill>
                  <a:schemeClr val="tx1"/>
                </a:solidFill>
                <a:latin typeface="+mn-lt"/>
                <a:ea typeface="+mn-ea"/>
                <a:cs typeface="+mn-cs"/>
              </a:rPr>
              <a:t>iterator</a:t>
            </a:r>
            <a:r>
              <a:rPr lang="en-IN" sz="1200" kern="1200" dirty="0">
                <a:solidFill>
                  <a:schemeClr val="tx1"/>
                </a:solidFill>
                <a:latin typeface="+mn-lt"/>
                <a:ea typeface="+mn-ea"/>
                <a:cs typeface="+mn-cs"/>
              </a:rPr>
              <a:t> keeps track of its own traversal state. Therefore you can have more than one traversal in progress at once. </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194</a:t>
            </a:fld>
            <a:endParaRPr lang="en-US"/>
          </a:p>
        </p:txBody>
      </p:sp>
    </p:spTree>
    <p:extLst>
      <p:ext uri="{BB962C8B-B14F-4D97-AF65-F5344CB8AC3E}">
        <p14:creationId xmlns:p14="http://schemas.microsoft.com/office/powerpoint/2010/main" val="29138398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Check list</a:t>
            </a:r>
          </a:p>
          <a:p>
            <a:r>
              <a:rPr lang="en-US" dirty="0"/>
              <a:t>Add a </a:t>
            </a:r>
            <a:r>
              <a:rPr lang="en-US" dirty="0" err="1"/>
              <a:t>create_iterator</a:t>
            </a:r>
            <a:r>
              <a:rPr lang="en-US" dirty="0"/>
              <a:t>() method to the "collection" class, and grant the "</a:t>
            </a:r>
            <a:r>
              <a:rPr lang="en-US" dirty="0" err="1"/>
              <a:t>iterator</a:t>
            </a:r>
            <a:r>
              <a:rPr lang="en-US" dirty="0"/>
              <a:t>" class privileged access. </a:t>
            </a:r>
          </a:p>
          <a:p>
            <a:r>
              <a:rPr lang="en-US" dirty="0"/>
              <a:t>Design an "</a:t>
            </a:r>
            <a:r>
              <a:rPr lang="en-US" dirty="0" err="1"/>
              <a:t>iterator</a:t>
            </a:r>
            <a:r>
              <a:rPr lang="en-US" dirty="0"/>
              <a:t>" class that can encapsulate traversal of the "collection" class. </a:t>
            </a:r>
          </a:p>
          <a:p>
            <a:r>
              <a:rPr lang="en-US" dirty="0"/>
              <a:t>Clients ask the collection object to create an </a:t>
            </a:r>
            <a:r>
              <a:rPr lang="en-US" dirty="0" err="1"/>
              <a:t>iterator</a:t>
            </a:r>
            <a:r>
              <a:rPr lang="en-US" dirty="0"/>
              <a:t> object. </a:t>
            </a:r>
          </a:p>
          <a:p>
            <a:r>
              <a:rPr lang="en-US" dirty="0"/>
              <a:t>Clients use the first(), </a:t>
            </a:r>
            <a:r>
              <a:rPr lang="en-US" dirty="0" err="1"/>
              <a:t>is_done</a:t>
            </a:r>
            <a:r>
              <a:rPr lang="en-US" dirty="0"/>
              <a:t>(), next(), and </a:t>
            </a:r>
            <a:r>
              <a:rPr lang="en-US" dirty="0" err="1"/>
              <a:t>current_item</a:t>
            </a:r>
            <a:r>
              <a:rPr lang="en-US" dirty="0"/>
              <a:t>() protocol to access the elements of the collection class. </a:t>
            </a:r>
          </a:p>
          <a:p>
            <a:r>
              <a:rPr lang="en-US" b="1" dirty="0"/>
              <a:t>Rules of thumb</a:t>
            </a:r>
          </a:p>
          <a:p>
            <a:r>
              <a:rPr lang="en-US" dirty="0"/>
              <a:t>The abstract syntax tree of Interpreter is a Composite (therefore </a:t>
            </a:r>
            <a:r>
              <a:rPr lang="en-US" dirty="0" err="1"/>
              <a:t>Iterator</a:t>
            </a:r>
            <a:r>
              <a:rPr lang="en-US" dirty="0"/>
              <a:t> and Visitor are also applicable). [</a:t>
            </a:r>
            <a:r>
              <a:rPr lang="en-US" dirty="0" err="1"/>
              <a:t>GoF</a:t>
            </a:r>
            <a:r>
              <a:rPr lang="en-US" dirty="0"/>
              <a:t>, p255]</a:t>
            </a:r>
            <a:r>
              <a:rPr lang="en-US" dirty="0" err="1"/>
              <a:t>Iterator</a:t>
            </a:r>
            <a:r>
              <a:rPr lang="en-US" dirty="0"/>
              <a:t> can traverse a Composite. Visitor can apply an operation over a Composite. [</a:t>
            </a:r>
            <a:r>
              <a:rPr lang="en-US" dirty="0" err="1"/>
              <a:t>GoF</a:t>
            </a:r>
            <a:r>
              <a:rPr lang="en-US" dirty="0"/>
              <a:t>, p173]</a:t>
            </a:r>
          </a:p>
          <a:p>
            <a:r>
              <a:rPr lang="en-US" dirty="0"/>
              <a:t>Polymorphic </a:t>
            </a:r>
            <a:r>
              <a:rPr lang="en-US" dirty="0" err="1"/>
              <a:t>Iterators</a:t>
            </a:r>
            <a:r>
              <a:rPr lang="en-US" dirty="0"/>
              <a:t> rely on Factory Methods to instantiate the appropriate </a:t>
            </a:r>
            <a:r>
              <a:rPr lang="en-US" dirty="0" err="1"/>
              <a:t>Iterator</a:t>
            </a:r>
            <a:r>
              <a:rPr lang="en-US" dirty="0"/>
              <a:t> subclass. [</a:t>
            </a:r>
            <a:r>
              <a:rPr lang="en-US" dirty="0" err="1"/>
              <a:t>GoF</a:t>
            </a:r>
            <a:r>
              <a:rPr lang="en-US" dirty="0"/>
              <a:t>, p271]</a:t>
            </a:r>
          </a:p>
          <a:p>
            <a:r>
              <a:rPr lang="en-US" dirty="0"/>
              <a:t>Memento is often used in conjunction with </a:t>
            </a:r>
            <a:r>
              <a:rPr lang="en-US" dirty="0" err="1"/>
              <a:t>Iterator</a:t>
            </a:r>
            <a:r>
              <a:rPr lang="en-US" dirty="0"/>
              <a:t>. An </a:t>
            </a:r>
            <a:r>
              <a:rPr lang="en-US" dirty="0" err="1"/>
              <a:t>Iterator</a:t>
            </a:r>
            <a:r>
              <a:rPr lang="en-US" dirty="0"/>
              <a:t> can use a Memento to capture the state of an iteration. The </a:t>
            </a:r>
            <a:r>
              <a:rPr lang="en-US" dirty="0" err="1"/>
              <a:t>Iterator</a:t>
            </a:r>
            <a:r>
              <a:rPr lang="en-US" dirty="0"/>
              <a:t> stores the Memento internally. </a:t>
            </a: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195</a:t>
            </a:fld>
            <a:endParaRPr lang="en-US"/>
          </a:p>
        </p:txBody>
      </p:sp>
    </p:spTree>
    <p:extLst>
      <p:ext uri="{BB962C8B-B14F-4D97-AF65-F5344CB8AC3E}">
        <p14:creationId xmlns:p14="http://schemas.microsoft.com/office/powerpoint/2010/main" val="1199645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1" dirty="0"/>
              <a:t>Abstraction is the good kind of breakdown</a:t>
            </a:r>
          </a:p>
          <a:p>
            <a:r>
              <a:rPr lang="en-US" dirty="0"/>
              <a:t>Abstraction is all about breaking your approach to a problem into natural segments.</a:t>
            </a:r>
          </a:p>
          <a:p>
            <a:r>
              <a:rPr lang="en-US" dirty="0"/>
              <a:t> This is where you come up with the objects that divide the problem into manageable parts.</a:t>
            </a:r>
          </a:p>
          <a:p>
            <a:r>
              <a:rPr lang="en-US" dirty="0"/>
              <a:t> In other words, abstracting a problem simply means thinking of how to tackle that problem in terms of object-oriented code.</a:t>
            </a:r>
          </a:p>
          <a:p>
            <a:r>
              <a:rPr lang="en-US" dirty="0"/>
              <a:t> The data items needed by each object become that object’s properties, whether public or private, and the actions each object needs to perform in the real world become its actions in code.</a:t>
            </a:r>
          </a:p>
          <a:p>
            <a:r>
              <a:rPr lang="en-US" dirty="0"/>
              <a:t>------------------------</a:t>
            </a:r>
          </a:p>
          <a:p>
            <a:r>
              <a:rPr lang="en-US" sz="1200" b="1" dirty="0"/>
              <a:t>Encapsulating all that junk</a:t>
            </a:r>
          </a:p>
          <a:p>
            <a:r>
              <a:rPr lang="en-US" dirty="0"/>
              <a:t>When you wrap methods and data up into an object, you </a:t>
            </a:r>
            <a:r>
              <a:rPr lang="en-US" i="1" dirty="0"/>
              <a:t>encapsulate those </a:t>
            </a:r>
            <a:r>
              <a:rPr lang="en-US" dirty="0"/>
              <a:t>methods and data. That’s the power of working with objects —</a:t>
            </a:r>
          </a:p>
          <a:p>
            <a:r>
              <a:rPr lang="en-US" dirty="0"/>
              <a:t> you remove the complexity from view and make it into an easily graspable object. That’s how a mass of pipes, tubing, pumps, thermostats, and lights becomes, conceptually, a refrigerator.</a:t>
            </a:r>
          </a:p>
          <a:p>
            <a:r>
              <a:rPr lang="en-US" b="1" dirty="0"/>
              <a:t>----------------------------- </a:t>
            </a:r>
          </a:p>
          <a:p>
            <a:r>
              <a:rPr lang="en-US" sz="1200" b="1" dirty="0"/>
              <a:t>Mighty polymorphism rangers</a:t>
            </a:r>
          </a:p>
          <a:p>
            <a:endParaRPr lang="en-US" sz="1200" b="1" dirty="0"/>
          </a:p>
          <a:p>
            <a:r>
              <a:rPr lang="en-US" dirty="0"/>
              <a:t>Another cornerstone of OOP is </a:t>
            </a:r>
            <a:r>
              <a:rPr lang="en-US" i="1" dirty="0"/>
              <a:t>polymorphism: the ability to write code that </a:t>
            </a:r>
            <a:r>
              <a:rPr lang="en-US" dirty="0"/>
              <a:t>can work with different object types and decide on the actual object type at runtime. </a:t>
            </a:r>
          </a:p>
          <a:p>
            <a:r>
              <a:rPr lang="en-US" dirty="0"/>
              <a:t>For example, you might want to write code that handles all kinds of different shapes — rectangles, circles, triangles, and so on. Although they’re different shapes, they all have in common certain actions as far as your code goes — </a:t>
            </a:r>
          </a:p>
          <a:p>
            <a:r>
              <a:rPr lang="en-US" dirty="0"/>
              <a:t>for example, they can all be drawn.</a:t>
            </a:r>
          </a:p>
          <a:p>
            <a:endParaRPr lang="en-US" b="1"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12</a:t>
            </a:fld>
            <a:endParaRPr lang="en-US"/>
          </a:p>
        </p:txBody>
      </p:sp>
    </p:spTree>
    <p:extLst>
      <p:ext uri="{BB962C8B-B14F-4D97-AF65-F5344CB8AC3E}">
        <p14:creationId xmlns:p14="http://schemas.microsoft.com/office/powerpoint/2010/main" val="4672409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IN" sz="1200" b="1" kern="1200" dirty="0">
                <a:solidFill>
                  <a:schemeClr val="tx1"/>
                </a:solidFill>
                <a:latin typeface="+mn-lt"/>
                <a:ea typeface="+mn-ea"/>
                <a:cs typeface="+mn-cs"/>
              </a:rPr>
              <a:t>Consequences</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It's easy to change and extend the grammar. </a:t>
            </a:r>
            <a:r>
              <a:rPr lang="en-IN" sz="1200" kern="1200" dirty="0">
                <a:solidFill>
                  <a:schemeClr val="tx1"/>
                </a:solidFill>
                <a:latin typeface="+mn-lt"/>
                <a:ea typeface="+mn-ea"/>
                <a:cs typeface="+mn-cs"/>
              </a:rPr>
              <a:t>Because the pattern uses classes to represent grammar rules, you can use inheritance to change or extend the grammar. Existing expressions</a:t>
            </a:r>
            <a:br>
              <a:rPr lang="en-IN" sz="1200" kern="1200" dirty="0">
                <a:solidFill>
                  <a:schemeClr val="tx1"/>
                </a:solidFill>
                <a:latin typeface="+mn-lt"/>
                <a:ea typeface="+mn-ea"/>
                <a:cs typeface="+mn-cs"/>
              </a:rPr>
            </a:br>
            <a:r>
              <a:rPr lang="en-IN" sz="1200" kern="1200" dirty="0">
                <a:solidFill>
                  <a:schemeClr val="tx1"/>
                </a:solidFill>
                <a:latin typeface="+mn-lt"/>
                <a:ea typeface="+mn-ea"/>
                <a:cs typeface="+mn-cs"/>
              </a:rPr>
              <a:t>can be modified incrementally, and new expressions can be defined as variations on old ones.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Implementing the grammar is easy, too. </a:t>
            </a:r>
            <a:r>
              <a:rPr lang="en-IN" sz="1200" kern="1200" dirty="0">
                <a:solidFill>
                  <a:schemeClr val="tx1"/>
                </a:solidFill>
                <a:latin typeface="+mn-lt"/>
                <a:ea typeface="+mn-ea"/>
                <a:cs typeface="+mn-cs"/>
              </a:rPr>
              <a:t>Classes defining nodes in the abstract syntax tree have similar implementations. These classes are easy to write, and often their generation can be</a:t>
            </a:r>
            <a:br>
              <a:rPr lang="en-IN" sz="1200" kern="1200" dirty="0">
                <a:solidFill>
                  <a:schemeClr val="tx1"/>
                </a:solidFill>
                <a:latin typeface="+mn-lt"/>
                <a:ea typeface="+mn-ea"/>
                <a:cs typeface="+mn-cs"/>
              </a:rPr>
            </a:br>
            <a:r>
              <a:rPr lang="en-IN" sz="1200" kern="1200" dirty="0">
                <a:solidFill>
                  <a:schemeClr val="tx1"/>
                </a:solidFill>
                <a:latin typeface="+mn-lt"/>
                <a:ea typeface="+mn-ea"/>
                <a:cs typeface="+mn-cs"/>
              </a:rPr>
              <a:t>automated with a compiler or parser generator.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Complex grammars are hard to maintain. </a:t>
            </a:r>
            <a:r>
              <a:rPr lang="en-IN" sz="1200" kern="1200" dirty="0">
                <a:solidFill>
                  <a:schemeClr val="tx1"/>
                </a:solidFill>
                <a:latin typeface="+mn-lt"/>
                <a:ea typeface="+mn-ea"/>
                <a:cs typeface="+mn-cs"/>
              </a:rPr>
              <a:t>The Interpreter pattern defines at least one class for every rule in the grammar (grammar rules defined using BNF may require multiple classes).</a:t>
            </a:r>
            <a:br>
              <a:rPr lang="en-IN" sz="1200" kern="1200" dirty="0">
                <a:solidFill>
                  <a:schemeClr val="tx1"/>
                </a:solidFill>
                <a:latin typeface="+mn-lt"/>
                <a:ea typeface="+mn-ea"/>
                <a:cs typeface="+mn-cs"/>
              </a:rPr>
            </a:br>
            <a:r>
              <a:rPr lang="en-IN" sz="1200" kern="1200" dirty="0">
                <a:solidFill>
                  <a:schemeClr val="tx1"/>
                </a:solidFill>
                <a:latin typeface="+mn-lt"/>
                <a:ea typeface="+mn-ea"/>
                <a:cs typeface="+mn-cs"/>
              </a:rPr>
              <a:t>Hence grammars containing many rules can be hard to manage and maintain. Other design patterns can be applied to mitigate the problem (see Implementation). But when the grammar is</a:t>
            </a:r>
            <a:br>
              <a:rPr lang="en-IN" sz="1200" kern="1200" dirty="0">
                <a:solidFill>
                  <a:schemeClr val="tx1"/>
                </a:solidFill>
                <a:latin typeface="+mn-lt"/>
                <a:ea typeface="+mn-ea"/>
                <a:cs typeface="+mn-cs"/>
              </a:rPr>
            </a:br>
            <a:r>
              <a:rPr lang="en-IN" sz="1200" kern="1200" dirty="0">
                <a:solidFill>
                  <a:schemeClr val="tx1"/>
                </a:solidFill>
                <a:latin typeface="+mn-lt"/>
                <a:ea typeface="+mn-ea"/>
                <a:cs typeface="+mn-cs"/>
              </a:rPr>
              <a:t>very complex, other techniques such as parser or compiler generators are more appropriate.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Adding new ways to interpret expressions. </a:t>
            </a:r>
            <a:r>
              <a:rPr lang="en-IN" sz="1200" kern="1200" dirty="0">
                <a:solidFill>
                  <a:schemeClr val="tx1"/>
                </a:solidFill>
                <a:latin typeface="+mn-lt"/>
                <a:ea typeface="+mn-ea"/>
                <a:cs typeface="+mn-cs"/>
              </a:rPr>
              <a:t>The Interpreter pattern makes it easier to evaluate an expression in a new way. For example, you can support pretty printing or type-checking an expression by defining a new operation on the expression classes. If you keep creating new ways of interpreting an expression, then consider using the Visitor pattern to avoid changing the grammar classes. </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202</a:t>
            </a:fld>
            <a:endParaRPr lang="en-US"/>
          </a:p>
        </p:txBody>
      </p:sp>
    </p:spTree>
    <p:extLst>
      <p:ext uri="{BB962C8B-B14F-4D97-AF65-F5344CB8AC3E}">
        <p14:creationId xmlns:p14="http://schemas.microsoft.com/office/powerpoint/2010/main" val="28978145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Check list</a:t>
            </a:r>
          </a:p>
          <a:p>
            <a:r>
              <a:rPr lang="en-US" dirty="0"/>
              <a:t>Decide if a "little language" offers a justifiable return on investment. </a:t>
            </a:r>
          </a:p>
          <a:p>
            <a:r>
              <a:rPr lang="en-US" dirty="0"/>
              <a:t>Define a grammar for the language. </a:t>
            </a:r>
          </a:p>
          <a:p>
            <a:r>
              <a:rPr lang="en-US" dirty="0"/>
              <a:t>Map each production in the grammar to a class. </a:t>
            </a:r>
          </a:p>
          <a:p>
            <a:r>
              <a:rPr lang="en-US" dirty="0"/>
              <a:t>Organize the suite of classes into the structure of the Composite pattern. </a:t>
            </a:r>
          </a:p>
          <a:p>
            <a:r>
              <a:rPr lang="en-US" dirty="0"/>
              <a:t>Define an interpret(Context) method in the Composite hierarchy. </a:t>
            </a:r>
          </a:p>
          <a:p>
            <a:r>
              <a:rPr lang="en-US" dirty="0"/>
              <a:t>The Context object encapsulates the current state of the input and output as the former is parsed and the latter is accumulated. It is manipulated by each grammar class as the "interpreting" process transforms the input into the output. </a:t>
            </a:r>
          </a:p>
          <a:p>
            <a:endParaRPr lang="en-US" dirty="0"/>
          </a:p>
          <a:p>
            <a:r>
              <a:rPr lang="en-US" dirty="0"/>
              <a:t>------------ </a:t>
            </a:r>
          </a:p>
          <a:p>
            <a:r>
              <a:rPr lang="en-US" b="1" dirty="0"/>
              <a:t>Rules of thumb</a:t>
            </a:r>
          </a:p>
          <a:p>
            <a:r>
              <a:rPr lang="en-US" dirty="0"/>
              <a:t>Considered in its most general form (i.e. an operation distributed over a class hierarchy based on the Composite pattern), nearly every use of the Composite pattern will also contain the Interpreter pattern. But the Interpreter pattern should be reserved for those cases in which you want to think of this class hierarchy as defining a language. [</a:t>
            </a:r>
            <a:r>
              <a:rPr lang="en-US" dirty="0" err="1"/>
              <a:t>GoF</a:t>
            </a:r>
            <a:r>
              <a:rPr lang="en-US" dirty="0"/>
              <a:t>, p255]Interpreter can use State to define parsing contexts. [</a:t>
            </a:r>
            <a:r>
              <a:rPr lang="en-US" dirty="0" err="1"/>
              <a:t>GoF</a:t>
            </a:r>
            <a:r>
              <a:rPr lang="en-US" dirty="0"/>
              <a:t>, p349]</a:t>
            </a:r>
          </a:p>
          <a:p>
            <a:r>
              <a:rPr lang="en-US" dirty="0"/>
              <a:t>The abstract syntax tree of Interpreter is a Composite (therefore </a:t>
            </a:r>
            <a:r>
              <a:rPr lang="en-US" dirty="0" err="1"/>
              <a:t>Iterator</a:t>
            </a:r>
            <a:r>
              <a:rPr lang="en-US" dirty="0"/>
              <a:t> and Visitor are also applicable). [</a:t>
            </a:r>
            <a:r>
              <a:rPr lang="en-US" dirty="0" err="1"/>
              <a:t>GoF</a:t>
            </a:r>
            <a:r>
              <a:rPr lang="en-US" dirty="0"/>
              <a:t>, p255]</a:t>
            </a:r>
          </a:p>
          <a:p>
            <a:r>
              <a:rPr lang="en-US" dirty="0"/>
              <a:t>Terminal symbols within Interpreter's abstract syntax tree can be shared with Flyweight. [</a:t>
            </a:r>
            <a:r>
              <a:rPr lang="en-US" dirty="0" err="1"/>
              <a:t>GoF</a:t>
            </a:r>
            <a:r>
              <a:rPr lang="en-US" dirty="0"/>
              <a:t>, p255]</a:t>
            </a:r>
          </a:p>
          <a:p>
            <a:r>
              <a:rPr lang="en-US" dirty="0"/>
              <a:t>The pattern doesn't address parsing. When the grammar is very complex, other techniques (such as a parser) are more appropriate. [</a:t>
            </a:r>
            <a:r>
              <a:rPr lang="en-US" dirty="0" err="1"/>
              <a:t>GoF</a:t>
            </a:r>
            <a:r>
              <a:rPr lang="en-US" dirty="0"/>
              <a:t>, p247] </a:t>
            </a: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203</a:t>
            </a:fld>
            <a:endParaRPr lang="en-US"/>
          </a:p>
        </p:txBody>
      </p:sp>
    </p:spTree>
    <p:extLst>
      <p:ext uri="{BB962C8B-B14F-4D97-AF65-F5344CB8AC3E}">
        <p14:creationId xmlns:p14="http://schemas.microsoft.com/office/powerpoint/2010/main" val="15651811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kern="1200" dirty="0">
                <a:solidFill>
                  <a:schemeClr val="tx1"/>
                </a:solidFill>
                <a:latin typeface="+mn-lt"/>
                <a:ea typeface="+mn-ea"/>
                <a:cs typeface="+mn-cs"/>
              </a:rPr>
              <a:t>Consequences</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It localizes state-specific </a:t>
            </a:r>
            <a:r>
              <a:rPr lang="en-IN" sz="1200" b="1" kern="1200" dirty="0" err="1">
                <a:solidFill>
                  <a:schemeClr val="tx1"/>
                </a:solidFill>
                <a:latin typeface="+mn-lt"/>
                <a:ea typeface="+mn-ea"/>
                <a:cs typeface="+mn-cs"/>
              </a:rPr>
              <a:t>behavior</a:t>
            </a:r>
            <a:r>
              <a:rPr lang="en-IN" sz="1200" b="1" kern="1200" dirty="0">
                <a:solidFill>
                  <a:schemeClr val="tx1"/>
                </a:solidFill>
                <a:latin typeface="+mn-lt"/>
                <a:ea typeface="+mn-ea"/>
                <a:cs typeface="+mn-cs"/>
              </a:rPr>
              <a:t> and partitions </a:t>
            </a:r>
            <a:r>
              <a:rPr lang="en-IN" sz="1200" b="1" kern="1200" dirty="0" err="1">
                <a:solidFill>
                  <a:schemeClr val="tx1"/>
                </a:solidFill>
                <a:latin typeface="+mn-lt"/>
                <a:ea typeface="+mn-ea"/>
                <a:cs typeface="+mn-cs"/>
              </a:rPr>
              <a:t>behavior</a:t>
            </a:r>
            <a:r>
              <a:rPr lang="en-IN" sz="1200" b="1" kern="1200" dirty="0">
                <a:solidFill>
                  <a:schemeClr val="tx1"/>
                </a:solidFill>
                <a:latin typeface="+mn-lt"/>
                <a:ea typeface="+mn-ea"/>
                <a:cs typeface="+mn-cs"/>
              </a:rPr>
              <a:t> for different states. </a:t>
            </a:r>
            <a:r>
              <a:rPr lang="en-IN" sz="1200" kern="1200" dirty="0">
                <a:solidFill>
                  <a:schemeClr val="tx1"/>
                </a:solidFill>
                <a:latin typeface="+mn-lt"/>
                <a:ea typeface="+mn-ea"/>
                <a:cs typeface="+mn-cs"/>
              </a:rPr>
              <a:t>The State pattern puts all </a:t>
            </a:r>
            <a:r>
              <a:rPr lang="en-IN" sz="1200" kern="1200" dirty="0" err="1">
                <a:solidFill>
                  <a:schemeClr val="tx1"/>
                </a:solidFill>
                <a:latin typeface="+mn-lt"/>
                <a:ea typeface="+mn-ea"/>
                <a:cs typeface="+mn-cs"/>
              </a:rPr>
              <a:t>behavior</a:t>
            </a:r>
            <a:r>
              <a:rPr lang="en-IN" sz="1200" kern="1200" dirty="0">
                <a:solidFill>
                  <a:schemeClr val="tx1"/>
                </a:solidFill>
                <a:latin typeface="+mn-lt"/>
                <a:ea typeface="+mn-ea"/>
                <a:cs typeface="+mn-cs"/>
              </a:rPr>
              <a:t> associated with a particular state into one object. Because all state-specific code lives in a State subclass, new states and transitions can be added easily by defining new subclasses.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It makes state transitions explicit. </a:t>
            </a:r>
            <a:r>
              <a:rPr lang="en-IN" sz="1200" kern="1200" dirty="0">
                <a:solidFill>
                  <a:schemeClr val="tx1"/>
                </a:solidFill>
                <a:latin typeface="+mn-lt"/>
                <a:ea typeface="+mn-ea"/>
                <a:cs typeface="+mn-cs"/>
              </a:rPr>
              <a:t>When an object defines its current state solely in terms of internal data values, its state transitions have no explicit representation; they only show up as</a:t>
            </a:r>
            <a:br>
              <a:rPr lang="en-IN" sz="1200" kern="1200" dirty="0">
                <a:solidFill>
                  <a:schemeClr val="tx1"/>
                </a:solidFill>
                <a:latin typeface="+mn-lt"/>
                <a:ea typeface="+mn-ea"/>
                <a:cs typeface="+mn-cs"/>
              </a:rPr>
            </a:br>
            <a:r>
              <a:rPr lang="en-IN" sz="1200" kern="1200" dirty="0">
                <a:solidFill>
                  <a:schemeClr val="tx1"/>
                </a:solidFill>
                <a:latin typeface="+mn-lt"/>
                <a:ea typeface="+mn-ea"/>
                <a:cs typeface="+mn-cs"/>
              </a:rPr>
              <a:t>assignments to some variables. Introducing separate objects for different states makes the transitions more explicit. Also, State objects can protect the Context from inconsistent internal</a:t>
            </a:r>
            <a:br>
              <a:rPr lang="en-IN" sz="1200" kern="1200" dirty="0">
                <a:solidFill>
                  <a:schemeClr val="tx1"/>
                </a:solidFill>
                <a:latin typeface="+mn-lt"/>
                <a:ea typeface="+mn-ea"/>
                <a:cs typeface="+mn-cs"/>
              </a:rPr>
            </a:br>
            <a:r>
              <a:rPr lang="en-IN" sz="1200" kern="1200" dirty="0">
                <a:solidFill>
                  <a:schemeClr val="tx1"/>
                </a:solidFill>
                <a:latin typeface="+mn-lt"/>
                <a:ea typeface="+mn-ea"/>
                <a:cs typeface="+mn-cs"/>
              </a:rPr>
              <a:t>states, because state transitions are atomic from the Context's perspective—they happen by rebinding one variable (the Context's State object variable), not several .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State objects can be shared. </a:t>
            </a:r>
            <a:r>
              <a:rPr lang="en-IN" sz="1200" kern="1200" dirty="0">
                <a:solidFill>
                  <a:schemeClr val="tx1"/>
                </a:solidFill>
                <a:latin typeface="+mn-lt"/>
                <a:ea typeface="+mn-ea"/>
                <a:cs typeface="+mn-cs"/>
              </a:rPr>
              <a:t>If State objects have no instance variables—that is, the state they represent is encoded entirely in their type—then contexts can share a State object. When states are shared in this way, they are essentially flyweights with no intrinsic state, only </a:t>
            </a:r>
            <a:r>
              <a:rPr lang="en-IN" sz="1200" kern="1200" dirty="0" err="1">
                <a:solidFill>
                  <a:schemeClr val="tx1"/>
                </a:solidFill>
                <a:latin typeface="+mn-lt"/>
                <a:ea typeface="+mn-ea"/>
                <a:cs typeface="+mn-cs"/>
              </a:rPr>
              <a:t>behavior</a:t>
            </a:r>
            <a:r>
              <a:rPr lang="en-IN"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210</a:t>
            </a:fld>
            <a:endParaRPr lang="en-US"/>
          </a:p>
        </p:txBody>
      </p:sp>
    </p:spTree>
    <p:extLst>
      <p:ext uri="{BB962C8B-B14F-4D97-AF65-F5344CB8AC3E}">
        <p14:creationId xmlns:p14="http://schemas.microsoft.com/office/powerpoint/2010/main" val="19259365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a:t>Check list</a:t>
            </a:r>
          </a:p>
          <a:p>
            <a:r>
              <a:rPr lang="en-US" dirty="0"/>
              <a:t>Identify an existing class, or create a new class, that will serve as the "state machine" from the client's perspective. That class is the "wrapper" class. </a:t>
            </a:r>
          </a:p>
          <a:p>
            <a:r>
              <a:rPr lang="en-US" dirty="0"/>
              <a:t>Create a State base class that replicates the methods of the state machine interface. Each method takes one additional parameter: an instance of the wrapper class. The State base class specifies any useful "default" behavior. </a:t>
            </a:r>
          </a:p>
          <a:p>
            <a:r>
              <a:rPr lang="en-US" dirty="0"/>
              <a:t>Create a State derived class for each domain state. These derived classes only override the methods they need to override. </a:t>
            </a:r>
          </a:p>
          <a:p>
            <a:r>
              <a:rPr lang="en-US" dirty="0"/>
              <a:t>The wrapper class maintains a "current" State object. </a:t>
            </a:r>
          </a:p>
          <a:p>
            <a:r>
              <a:rPr lang="en-US" dirty="0"/>
              <a:t>All client requests to the wrapper class are simply delegated to the current State object, and the wrapper object's this pointer is passed. </a:t>
            </a:r>
          </a:p>
          <a:p>
            <a:r>
              <a:rPr lang="en-US" dirty="0"/>
              <a:t>The State methods change the "current" state in the wrapper object as appropriate. </a:t>
            </a:r>
          </a:p>
          <a:p>
            <a:endParaRPr lang="en-US" dirty="0"/>
          </a:p>
          <a:p>
            <a:r>
              <a:rPr lang="en-US" dirty="0"/>
              <a:t>------------ </a:t>
            </a:r>
          </a:p>
          <a:p>
            <a:r>
              <a:rPr lang="en-US" b="1" dirty="0"/>
              <a:t>Rules of thumb</a:t>
            </a:r>
          </a:p>
          <a:p>
            <a:r>
              <a:rPr lang="en-US" dirty="0"/>
              <a:t>State objects are often Singletons. [</a:t>
            </a:r>
            <a:r>
              <a:rPr lang="en-US" dirty="0" err="1"/>
              <a:t>GoF</a:t>
            </a:r>
            <a:r>
              <a:rPr lang="en-US" dirty="0"/>
              <a:t>, p313]Flyweight explains when and how State objects can be shared. [</a:t>
            </a:r>
            <a:r>
              <a:rPr lang="en-US" dirty="0" err="1"/>
              <a:t>GoF</a:t>
            </a:r>
            <a:r>
              <a:rPr lang="en-US" dirty="0"/>
              <a:t>, p313]</a:t>
            </a:r>
          </a:p>
          <a:p>
            <a:r>
              <a:rPr lang="en-US" dirty="0"/>
              <a:t>Interpreter can use State to define parsing contexts. [</a:t>
            </a:r>
            <a:r>
              <a:rPr lang="en-US" dirty="0" err="1"/>
              <a:t>GoF</a:t>
            </a:r>
            <a:r>
              <a:rPr lang="en-US" dirty="0"/>
              <a:t>, p349]</a:t>
            </a:r>
          </a:p>
          <a:p>
            <a:r>
              <a:rPr lang="en-US" dirty="0"/>
              <a:t>State is like Strategy except in its intent. [</a:t>
            </a:r>
            <a:r>
              <a:rPr lang="en-US" dirty="0" err="1"/>
              <a:t>Coplien</a:t>
            </a:r>
            <a:r>
              <a:rPr lang="en-US" dirty="0"/>
              <a:t>, </a:t>
            </a:r>
            <a:r>
              <a:rPr lang="en-US" i="1" dirty="0"/>
              <a:t>C++ Report</a:t>
            </a:r>
            <a:r>
              <a:rPr lang="en-US" dirty="0"/>
              <a:t>, Mar 96, p88]</a:t>
            </a:r>
          </a:p>
          <a:p>
            <a:r>
              <a:rPr lang="en-US" dirty="0"/>
              <a:t>Strategy has 2 different implementations, the first is similar to State. The difference is in binding times (Strategy is a bind-once pattern, whereas State is more dynamic). [</a:t>
            </a:r>
            <a:r>
              <a:rPr lang="en-US" dirty="0" err="1"/>
              <a:t>Coplien</a:t>
            </a:r>
            <a:r>
              <a:rPr lang="en-US" dirty="0"/>
              <a:t>, </a:t>
            </a:r>
            <a:r>
              <a:rPr lang="en-US" i="1" dirty="0"/>
              <a:t>C++ Report</a:t>
            </a:r>
            <a:r>
              <a:rPr lang="en-US" dirty="0"/>
              <a:t>, Mar 96, p88]</a:t>
            </a:r>
          </a:p>
          <a:p>
            <a:r>
              <a:rPr lang="en-US" dirty="0"/>
              <a:t>State, Strategy, Bridge (and to some degree Adapter) have similar solution structures. They all share elements of the "handle/body" idiom [</a:t>
            </a:r>
            <a:r>
              <a:rPr lang="en-US" dirty="0" err="1"/>
              <a:t>Coplien</a:t>
            </a:r>
            <a:r>
              <a:rPr lang="en-US" dirty="0"/>
              <a:t>, </a:t>
            </a:r>
            <a:r>
              <a:rPr lang="en-US" i="1" dirty="0"/>
              <a:t>Advanced C++</a:t>
            </a:r>
            <a:r>
              <a:rPr lang="en-US" dirty="0"/>
              <a:t>, p58; see discussion under Bridge pattern]. They differ in intent - that is, they solve different problems.</a:t>
            </a:r>
          </a:p>
          <a:p>
            <a:r>
              <a:rPr lang="en-US" dirty="0"/>
              <a:t>The structure of State and Bridge are identical (except that Bridge admits hierarchies of envelope classes, whereas State allows only one). The two patterns use the same structure to solve different problems: State allows an object's behavior to change along with its state, while Bridge's intent is to decouple an abstraction from its implementation so that the two can vary independently. [</a:t>
            </a:r>
            <a:r>
              <a:rPr lang="en-US" dirty="0" err="1"/>
              <a:t>Coplien</a:t>
            </a:r>
            <a:r>
              <a:rPr lang="en-US" dirty="0"/>
              <a:t>, </a:t>
            </a:r>
            <a:r>
              <a:rPr lang="en-US" i="1" dirty="0"/>
              <a:t>C++ Report</a:t>
            </a:r>
            <a:r>
              <a:rPr lang="en-US" dirty="0"/>
              <a:t>, May 95, p58]</a:t>
            </a:r>
          </a:p>
          <a:p>
            <a:r>
              <a:rPr lang="en-US" dirty="0"/>
              <a:t>The implementation of the State pattern builds on the Strategy pattern. The difference between State and Strategy is in the intent. With Strategy, the choice of algorithm is fairly stable. With State, a change in the state of the "context" object causes it to select from its "palette" of Strategy objects. [</a:t>
            </a:r>
            <a:r>
              <a:rPr lang="en-US" dirty="0" err="1"/>
              <a:t>Coplien</a:t>
            </a:r>
            <a:r>
              <a:rPr lang="en-US" dirty="0"/>
              <a:t>, </a:t>
            </a:r>
            <a:r>
              <a:rPr lang="en-US" i="1" dirty="0"/>
              <a:t>Multi-Paradigm Design for C++</a:t>
            </a:r>
            <a:r>
              <a:rPr lang="en-US" dirty="0"/>
              <a:t>, Addison-Wesley, 1999, p253] </a:t>
            </a: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211</a:t>
            </a:fld>
            <a:endParaRPr lang="en-US"/>
          </a:p>
        </p:txBody>
      </p:sp>
    </p:spTree>
    <p:extLst>
      <p:ext uri="{BB962C8B-B14F-4D97-AF65-F5344CB8AC3E}">
        <p14:creationId xmlns:p14="http://schemas.microsoft.com/office/powerpoint/2010/main" val="4237462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kern="1200" dirty="0">
                <a:solidFill>
                  <a:schemeClr val="tx1"/>
                </a:solidFill>
                <a:latin typeface="+mn-lt"/>
                <a:ea typeface="+mn-ea"/>
                <a:cs typeface="+mn-cs"/>
              </a:rPr>
              <a:t>Consequences</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defines class hierarchies consisting of primitive objects and composite objects</a:t>
            </a:r>
            <a:r>
              <a:rPr lang="en-IN" sz="1200" kern="1200" dirty="0">
                <a:solidFill>
                  <a:schemeClr val="tx1"/>
                </a:solidFill>
                <a:latin typeface="+mn-lt"/>
                <a:ea typeface="+mn-ea"/>
                <a:cs typeface="+mn-cs"/>
              </a:rPr>
              <a:t>. Primitive objects can be composed into more complex objects, which in turn can be composed, and so on recursively. Wherever client code expects a primitive object, it can also take a composite object.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makes the client simple</a:t>
            </a:r>
            <a:r>
              <a:rPr lang="en-IN" sz="1200" kern="1200" dirty="0">
                <a:solidFill>
                  <a:schemeClr val="tx1"/>
                </a:solidFill>
                <a:latin typeface="+mn-lt"/>
                <a:ea typeface="+mn-ea"/>
                <a:cs typeface="+mn-cs"/>
              </a:rPr>
              <a:t>. Clients can treat composite structures and individual objects uniformly. Clients normally don't know (and shouldn't care) whether they're dealing with a leaf or a composite component. This simplifies client code, because it avoids having to write tag-and-case-statement-style functions over the classes that define the composition.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l makes it easier to add new kinds of components.</a:t>
            </a:r>
            <a:r>
              <a:rPr lang="en-IN" sz="1200" kern="1200" dirty="0">
                <a:solidFill>
                  <a:schemeClr val="tx1"/>
                </a:solidFill>
                <a:latin typeface="+mn-lt"/>
                <a:ea typeface="+mn-ea"/>
                <a:cs typeface="+mn-cs"/>
              </a:rPr>
              <a:t> Newly defined Composite or Leaf subclasses work automatically with existing structures and client code. Clients don't have to be changed for new Component classes.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can make your design overly general. </a:t>
            </a:r>
            <a:r>
              <a:rPr lang="en-IN" sz="1200" kern="1200" dirty="0">
                <a:solidFill>
                  <a:schemeClr val="tx1"/>
                </a:solidFill>
                <a:latin typeface="+mn-lt"/>
                <a:ea typeface="+mn-ea"/>
                <a:cs typeface="+mn-cs"/>
              </a:rPr>
              <a:t>The disadvantage of making it easy to add new components is that it makes it harder to restrict the components of a composite. Sometimes you want a composite to have only certain components. With Composite, you can't rely on the type system to enforce those constraints for you. You'll have to use run-time checks instead.</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214</a:t>
            </a:fld>
            <a:endParaRPr lang="en-US"/>
          </a:p>
        </p:txBody>
      </p:sp>
    </p:spTree>
    <p:extLst>
      <p:ext uri="{BB962C8B-B14F-4D97-AF65-F5344CB8AC3E}">
        <p14:creationId xmlns:p14="http://schemas.microsoft.com/office/powerpoint/2010/main" val="28332898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a:t>Check list</a:t>
            </a:r>
          </a:p>
          <a:p>
            <a:r>
              <a:rPr lang="en-US" dirty="0"/>
              <a:t>Identify an existing class, or create a new class, that will serve as the "state machine" from the client's perspective. That class is the "wrapper" class. </a:t>
            </a:r>
          </a:p>
          <a:p>
            <a:r>
              <a:rPr lang="en-US" dirty="0"/>
              <a:t>Create a State base class that replicates the methods of the state machine interface. Each method takes one additional parameter: an instance of the wrapper class. The State base class specifies any useful "default" behavior. </a:t>
            </a:r>
          </a:p>
          <a:p>
            <a:r>
              <a:rPr lang="en-US" dirty="0"/>
              <a:t>Create a State derived class for each domain state. These derived classes only override the methods they need to override. </a:t>
            </a:r>
          </a:p>
          <a:p>
            <a:r>
              <a:rPr lang="en-US" dirty="0"/>
              <a:t>The wrapper class maintains a "current" State object. </a:t>
            </a:r>
          </a:p>
          <a:p>
            <a:r>
              <a:rPr lang="en-US" dirty="0"/>
              <a:t>All client requests to the wrapper class are simply delegated to the current State object, and the wrapper object's this pointer is passed. </a:t>
            </a:r>
          </a:p>
          <a:p>
            <a:r>
              <a:rPr lang="en-US" dirty="0"/>
              <a:t>The State methods change the "current" state in the wrapper object as appropriate. </a:t>
            </a:r>
          </a:p>
          <a:p>
            <a:endParaRPr lang="en-US" dirty="0"/>
          </a:p>
          <a:p>
            <a:r>
              <a:rPr lang="en-US" dirty="0"/>
              <a:t>------------ </a:t>
            </a:r>
          </a:p>
          <a:p>
            <a:r>
              <a:rPr lang="en-US" b="1" dirty="0"/>
              <a:t>Rules of thumb</a:t>
            </a:r>
          </a:p>
          <a:p>
            <a:r>
              <a:rPr lang="en-US" dirty="0"/>
              <a:t>State objects are often Singletons. [</a:t>
            </a:r>
            <a:r>
              <a:rPr lang="en-US" dirty="0" err="1"/>
              <a:t>GoF</a:t>
            </a:r>
            <a:r>
              <a:rPr lang="en-US" dirty="0"/>
              <a:t>, p313]Flyweight explains when and how State objects can be shared. [</a:t>
            </a:r>
            <a:r>
              <a:rPr lang="en-US" dirty="0" err="1"/>
              <a:t>GoF</a:t>
            </a:r>
            <a:r>
              <a:rPr lang="en-US" dirty="0"/>
              <a:t>, p313]</a:t>
            </a:r>
          </a:p>
          <a:p>
            <a:r>
              <a:rPr lang="en-US" dirty="0"/>
              <a:t>Interpreter can use State to define parsing contexts. [</a:t>
            </a:r>
            <a:r>
              <a:rPr lang="en-US" dirty="0" err="1"/>
              <a:t>GoF</a:t>
            </a:r>
            <a:r>
              <a:rPr lang="en-US" dirty="0"/>
              <a:t>, p349]</a:t>
            </a:r>
          </a:p>
          <a:p>
            <a:r>
              <a:rPr lang="en-US" dirty="0"/>
              <a:t>State is like Strategy except in its intent. [</a:t>
            </a:r>
            <a:r>
              <a:rPr lang="en-US" dirty="0" err="1"/>
              <a:t>Coplien</a:t>
            </a:r>
            <a:r>
              <a:rPr lang="en-US" dirty="0"/>
              <a:t>, </a:t>
            </a:r>
            <a:r>
              <a:rPr lang="en-US" i="1" dirty="0"/>
              <a:t>C++ Report</a:t>
            </a:r>
            <a:r>
              <a:rPr lang="en-US" dirty="0"/>
              <a:t>, Mar 96, p88]</a:t>
            </a:r>
          </a:p>
          <a:p>
            <a:r>
              <a:rPr lang="en-US" dirty="0"/>
              <a:t>Strategy has 2 different implementations, the first is similar to State. The difference is in binding times (Strategy is a bind-once pattern, whereas State is more dynamic). [</a:t>
            </a:r>
            <a:r>
              <a:rPr lang="en-US" dirty="0" err="1"/>
              <a:t>Coplien</a:t>
            </a:r>
            <a:r>
              <a:rPr lang="en-US" dirty="0"/>
              <a:t>, </a:t>
            </a:r>
            <a:r>
              <a:rPr lang="en-US" i="1" dirty="0"/>
              <a:t>C++ Report</a:t>
            </a:r>
            <a:r>
              <a:rPr lang="en-US" dirty="0"/>
              <a:t>, Mar 96, p88]</a:t>
            </a:r>
          </a:p>
          <a:p>
            <a:r>
              <a:rPr lang="en-US" dirty="0"/>
              <a:t>State, Strategy, Bridge (and to some degree Adapter) have similar solution structures. They all share elements of the "handle/body" idiom [</a:t>
            </a:r>
            <a:r>
              <a:rPr lang="en-US" dirty="0" err="1"/>
              <a:t>Coplien</a:t>
            </a:r>
            <a:r>
              <a:rPr lang="en-US" dirty="0"/>
              <a:t>, </a:t>
            </a:r>
            <a:r>
              <a:rPr lang="en-US" i="1" dirty="0"/>
              <a:t>Advanced C++</a:t>
            </a:r>
            <a:r>
              <a:rPr lang="en-US" dirty="0"/>
              <a:t>, p58; see discussion under Bridge pattern]. They differ in intent - that is, they solve different problems.</a:t>
            </a:r>
          </a:p>
          <a:p>
            <a:r>
              <a:rPr lang="en-US" dirty="0"/>
              <a:t>The structure of State and Bridge are identical (except that Bridge admits hierarchies of envelope classes, whereas State allows only one). The two patterns use the same structure to solve different problems: State allows an object's behavior to change along with its state, while Bridge's intent is to decouple an abstraction from its implementation so that the two can vary independently. [</a:t>
            </a:r>
            <a:r>
              <a:rPr lang="en-US" dirty="0" err="1"/>
              <a:t>Coplien</a:t>
            </a:r>
            <a:r>
              <a:rPr lang="en-US" dirty="0"/>
              <a:t>, </a:t>
            </a:r>
            <a:r>
              <a:rPr lang="en-US" i="1" dirty="0"/>
              <a:t>C++ Report</a:t>
            </a:r>
            <a:r>
              <a:rPr lang="en-US" dirty="0"/>
              <a:t>, May 95, p58]</a:t>
            </a:r>
          </a:p>
          <a:p>
            <a:r>
              <a:rPr lang="en-US" dirty="0"/>
              <a:t>The implementation of the State pattern builds on the Strategy pattern. The difference between State and Strategy is in the intent. With Strategy, the choice of algorithm is fairly stable. With State, a change in the state of the "context" object causes it to select from its "palette" of Strategy objects. [</a:t>
            </a:r>
            <a:r>
              <a:rPr lang="en-US" dirty="0" err="1"/>
              <a:t>Coplien</a:t>
            </a:r>
            <a:r>
              <a:rPr lang="en-US" dirty="0"/>
              <a:t>, </a:t>
            </a:r>
            <a:r>
              <a:rPr lang="en-US" i="1" dirty="0"/>
              <a:t>Multi-Paradigm Design for C++</a:t>
            </a:r>
            <a:r>
              <a:rPr lang="en-US" dirty="0"/>
              <a:t>, Addison-Wesley, 1999, p253] </a:t>
            </a: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220</a:t>
            </a:fld>
            <a:endParaRPr lang="en-US"/>
          </a:p>
        </p:txBody>
      </p:sp>
    </p:spTree>
    <p:extLst>
      <p:ext uri="{BB962C8B-B14F-4D97-AF65-F5344CB8AC3E}">
        <p14:creationId xmlns:p14="http://schemas.microsoft.com/office/powerpoint/2010/main" val="3276336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IN" sz="1200" b="1" u="sng" kern="1200" dirty="0">
                <a:solidFill>
                  <a:schemeClr val="tx1"/>
                </a:solidFill>
                <a:latin typeface="+mn-lt"/>
                <a:ea typeface="+mn-ea"/>
                <a:cs typeface="+mn-cs"/>
              </a:rPr>
              <a:t>Consequences</a:t>
            </a:r>
            <a:r>
              <a:rPr lang="en-IN" sz="1200" b="1" kern="1200" dirty="0">
                <a:solidFill>
                  <a:schemeClr val="tx1"/>
                </a:solidFill>
                <a:latin typeface="+mn-lt"/>
                <a:ea typeface="+mn-ea"/>
                <a:cs typeface="+mn-cs"/>
              </a:rPr>
              <a:t> – </a:t>
            </a:r>
            <a:r>
              <a:rPr lang="en-IN" sz="900" b="1" i="1" kern="1200" dirty="0">
                <a:solidFill>
                  <a:schemeClr val="tx1"/>
                </a:solidFill>
                <a:latin typeface="+mn-lt"/>
                <a:ea typeface="+mn-ea"/>
                <a:cs typeface="+mn-cs"/>
              </a:rPr>
              <a:t>[</a:t>
            </a:r>
            <a:r>
              <a:rPr lang="en-US" sz="900" i="1" dirty="0"/>
              <a:t>the conclusion reached by a line of reasoning; inference. the effect, result, or outcome of something occurring earlier: ]</a:t>
            </a:r>
            <a:endParaRPr lang="en-US" i="1" dirty="0"/>
          </a:p>
          <a:p>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Families of related algorithms. </a:t>
            </a:r>
            <a:r>
              <a:rPr lang="en-IN" sz="1200" kern="1200" dirty="0">
                <a:solidFill>
                  <a:schemeClr val="tx1"/>
                </a:solidFill>
                <a:latin typeface="+mn-lt"/>
                <a:ea typeface="+mn-ea"/>
                <a:cs typeface="+mn-cs"/>
              </a:rPr>
              <a:t>Hierarchies of Strategy classes define a family of algorithms or </a:t>
            </a:r>
            <a:r>
              <a:rPr lang="en-IN" sz="1200" kern="1200" dirty="0" err="1">
                <a:solidFill>
                  <a:schemeClr val="tx1"/>
                </a:solidFill>
                <a:latin typeface="+mn-lt"/>
                <a:ea typeface="+mn-ea"/>
                <a:cs typeface="+mn-cs"/>
              </a:rPr>
              <a:t>behaviors</a:t>
            </a:r>
            <a:r>
              <a:rPr lang="en-IN" sz="1200" kern="1200" dirty="0">
                <a:solidFill>
                  <a:schemeClr val="tx1"/>
                </a:solidFill>
                <a:latin typeface="+mn-lt"/>
                <a:ea typeface="+mn-ea"/>
                <a:cs typeface="+mn-cs"/>
              </a:rPr>
              <a:t> for contexts to reuse. Inheritance can help factor out common functionality of the</a:t>
            </a:r>
            <a:br>
              <a:rPr lang="en-IN" sz="1200" kern="1200" dirty="0">
                <a:solidFill>
                  <a:schemeClr val="tx1"/>
                </a:solidFill>
                <a:latin typeface="+mn-lt"/>
                <a:ea typeface="+mn-ea"/>
                <a:cs typeface="+mn-cs"/>
              </a:rPr>
            </a:br>
            <a:r>
              <a:rPr lang="en-IN" sz="1200" kern="1200" dirty="0">
                <a:solidFill>
                  <a:schemeClr val="tx1"/>
                </a:solidFill>
                <a:latin typeface="+mn-lt"/>
                <a:ea typeface="+mn-ea"/>
                <a:cs typeface="+mn-cs"/>
              </a:rPr>
              <a:t>algorithms.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An alternative to subclassing. </a:t>
            </a:r>
            <a:r>
              <a:rPr lang="en-IN" sz="1200" kern="1200" dirty="0">
                <a:solidFill>
                  <a:schemeClr val="tx1"/>
                </a:solidFill>
                <a:latin typeface="+mn-lt"/>
                <a:ea typeface="+mn-ea"/>
                <a:cs typeface="+mn-cs"/>
              </a:rPr>
              <a:t>Inheritance offers another way to support a variety of algorithms or </a:t>
            </a:r>
            <a:r>
              <a:rPr lang="en-IN" sz="1200" kern="1200" dirty="0" err="1">
                <a:solidFill>
                  <a:schemeClr val="tx1"/>
                </a:solidFill>
                <a:latin typeface="+mn-lt"/>
                <a:ea typeface="+mn-ea"/>
                <a:cs typeface="+mn-cs"/>
              </a:rPr>
              <a:t>behaviors</a:t>
            </a:r>
            <a:r>
              <a:rPr lang="en-IN" sz="1200" kern="1200" dirty="0">
                <a:solidFill>
                  <a:schemeClr val="tx1"/>
                </a:solidFill>
                <a:latin typeface="+mn-lt"/>
                <a:ea typeface="+mn-ea"/>
                <a:cs typeface="+mn-cs"/>
              </a:rPr>
              <a:t>. You can subclass a Context class directly to give it different </a:t>
            </a:r>
            <a:r>
              <a:rPr lang="en-IN" sz="1200" kern="1200" dirty="0" err="1">
                <a:solidFill>
                  <a:schemeClr val="tx1"/>
                </a:solidFill>
                <a:latin typeface="+mn-lt"/>
                <a:ea typeface="+mn-ea"/>
                <a:cs typeface="+mn-cs"/>
              </a:rPr>
              <a:t>behaviors</a:t>
            </a:r>
            <a:r>
              <a:rPr lang="en-IN" sz="1200" kern="1200" dirty="0">
                <a:solidFill>
                  <a:schemeClr val="tx1"/>
                </a:solidFill>
                <a:latin typeface="+mn-lt"/>
                <a:ea typeface="+mn-ea"/>
                <a:cs typeface="+mn-cs"/>
              </a:rPr>
              <a:t>. But this hardwires the </a:t>
            </a:r>
            <a:r>
              <a:rPr lang="en-IN" sz="1200" kern="1200" dirty="0" err="1">
                <a:solidFill>
                  <a:schemeClr val="tx1"/>
                </a:solidFill>
                <a:latin typeface="+mn-lt"/>
                <a:ea typeface="+mn-ea"/>
                <a:cs typeface="+mn-cs"/>
              </a:rPr>
              <a:t>behavior</a:t>
            </a:r>
            <a:r>
              <a:rPr lang="en-IN" sz="1200" kern="1200" dirty="0">
                <a:solidFill>
                  <a:schemeClr val="tx1"/>
                </a:solidFill>
                <a:latin typeface="+mn-lt"/>
                <a:ea typeface="+mn-ea"/>
                <a:cs typeface="+mn-cs"/>
              </a:rPr>
              <a:t> into Context. It mixes the algorithm implementation with Context's, making Context harder to understand, maintain, and extend. And you can't vary the algorithm</a:t>
            </a:r>
            <a:br>
              <a:rPr lang="en-IN" sz="1200" kern="1200" dirty="0">
                <a:solidFill>
                  <a:schemeClr val="tx1"/>
                </a:solidFill>
                <a:latin typeface="+mn-lt"/>
                <a:ea typeface="+mn-ea"/>
                <a:cs typeface="+mn-cs"/>
              </a:rPr>
            </a:br>
            <a:r>
              <a:rPr lang="en-IN" sz="1200" kern="1200" dirty="0">
                <a:solidFill>
                  <a:schemeClr val="tx1"/>
                </a:solidFill>
                <a:latin typeface="+mn-lt"/>
                <a:ea typeface="+mn-ea"/>
                <a:cs typeface="+mn-cs"/>
              </a:rPr>
              <a:t>dynamically. You wind up with many related classes whose only difference is the algorithm or </a:t>
            </a:r>
            <a:r>
              <a:rPr lang="en-IN" sz="1200" kern="1200" dirty="0" err="1">
                <a:solidFill>
                  <a:schemeClr val="tx1"/>
                </a:solidFill>
                <a:latin typeface="+mn-lt"/>
                <a:ea typeface="+mn-ea"/>
                <a:cs typeface="+mn-cs"/>
              </a:rPr>
              <a:t>behavior</a:t>
            </a:r>
            <a:r>
              <a:rPr lang="en-IN" sz="1200" kern="1200" dirty="0">
                <a:solidFill>
                  <a:schemeClr val="tx1"/>
                </a:solidFill>
                <a:latin typeface="+mn-lt"/>
                <a:ea typeface="+mn-ea"/>
                <a:cs typeface="+mn-cs"/>
              </a:rPr>
              <a:t> they employ. Encapsulating the algorithm in separate Strategy classes lets you vary the algorithm independently of its context, making it easier to switch, understand, and extend.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Strategies eliminate conditional statements. </a:t>
            </a:r>
            <a:r>
              <a:rPr lang="en-IN" sz="1200" kern="1200" dirty="0">
                <a:solidFill>
                  <a:schemeClr val="tx1"/>
                </a:solidFill>
                <a:latin typeface="+mn-lt"/>
                <a:ea typeface="+mn-ea"/>
                <a:cs typeface="+mn-cs"/>
              </a:rPr>
              <a:t>The Strategy pattern offers an alternative to conditional statements for selecting desired </a:t>
            </a:r>
            <a:r>
              <a:rPr lang="en-IN" sz="1200" kern="1200" dirty="0" err="1">
                <a:solidFill>
                  <a:schemeClr val="tx1"/>
                </a:solidFill>
                <a:latin typeface="+mn-lt"/>
                <a:ea typeface="+mn-ea"/>
                <a:cs typeface="+mn-cs"/>
              </a:rPr>
              <a:t>behavior</a:t>
            </a:r>
            <a:r>
              <a:rPr lang="en-IN" sz="1200" kern="1200" dirty="0">
                <a:solidFill>
                  <a:schemeClr val="tx1"/>
                </a:solidFill>
                <a:latin typeface="+mn-lt"/>
                <a:ea typeface="+mn-ea"/>
                <a:cs typeface="+mn-cs"/>
              </a:rPr>
              <a:t>. When different </a:t>
            </a:r>
            <a:r>
              <a:rPr lang="en-IN" sz="1200" kern="1200" dirty="0" err="1">
                <a:solidFill>
                  <a:schemeClr val="tx1"/>
                </a:solidFill>
                <a:latin typeface="+mn-lt"/>
                <a:ea typeface="+mn-ea"/>
                <a:cs typeface="+mn-cs"/>
              </a:rPr>
              <a:t>behaviors</a:t>
            </a:r>
            <a:r>
              <a:rPr lang="en-IN" sz="1200" kern="1200" dirty="0">
                <a:solidFill>
                  <a:schemeClr val="tx1"/>
                </a:solidFill>
                <a:latin typeface="+mn-lt"/>
                <a:ea typeface="+mn-ea"/>
                <a:cs typeface="+mn-cs"/>
              </a:rPr>
              <a:t> are lumped into</a:t>
            </a:r>
            <a:br>
              <a:rPr lang="en-IN" sz="1200" kern="1200" dirty="0">
                <a:solidFill>
                  <a:schemeClr val="tx1"/>
                </a:solidFill>
                <a:latin typeface="+mn-lt"/>
                <a:ea typeface="+mn-ea"/>
                <a:cs typeface="+mn-cs"/>
              </a:rPr>
            </a:br>
            <a:r>
              <a:rPr lang="en-IN" sz="1200" kern="1200" dirty="0">
                <a:solidFill>
                  <a:schemeClr val="tx1"/>
                </a:solidFill>
                <a:latin typeface="+mn-lt"/>
                <a:ea typeface="+mn-ea"/>
                <a:cs typeface="+mn-cs"/>
              </a:rPr>
              <a:t>one class, it's hard to avoid using conditional statements to select the right </a:t>
            </a:r>
            <a:r>
              <a:rPr lang="en-IN" sz="1200" kern="1200" dirty="0" err="1">
                <a:solidFill>
                  <a:schemeClr val="tx1"/>
                </a:solidFill>
                <a:latin typeface="+mn-lt"/>
                <a:ea typeface="+mn-ea"/>
                <a:cs typeface="+mn-cs"/>
              </a:rPr>
              <a:t>behavior</a:t>
            </a:r>
            <a:r>
              <a:rPr lang="en-IN" sz="1200" kern="1200" dirty="0">
                <a:solidFill>
                  <a:schemeClr val="tx1"/>
                </a:solidFill>
                <a:latin typeface="+mn-lt"/>
                <a:ea typeface="+mn-ea"/>
                <a:cs typeface="+mn-cs"/>
              </a:rPr>
              <a:t>. Encapsulating the </a:t>
            </a:r>
            <a:r>
              <a:rPr lang="en-IN" sz="1200" kern="1200" dirty="0" err="1">
                <a:solidFill>
                  <a:schemeClr val="tx1"/>
                </a:solidFill>
                <a:latin typeface="+mn-lt"/>
                <a:ea typeface="+mn-ea"/>
                <a:cs typeface="+mn-cs"/>
              </a:rPr>
              <a:t>behavior</a:t>
            </a:r>
            <a:r>
              <a:rPr lang="en-IN" sz="1200" kern="1200" dirty="0">
                <a:solidFill>
                  <a:schemeClr val="tx1"/>
                </a:solidFill>
                <a:latin typeface="+mn-lt"/>
                <a:ea typeface="+mn-ea"/>
                <a:cs typeface="+mn-cs"/>
              </a:rPr>
              <a:t> in separate Strategy classes eliminates these conditional statements.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A choice of implementations. </a:t>
            </a:r>
            <a:r>
              <a:rPr lang="en-IN" sz="1200" kern="1200" dirty="0">
                <a:solidFill>
                  <a:schemeClr val="tx1"/>
                </a:solidFill>
                <a:latin typeface="+mn-lt"/>
                <a:ea typeface="+mn-ea"/>
                <a:cs typeface="+mn-cs"/>
              </a:rPr>
              <a:t>Strategies can provide different implementations of the same </a:t>
            </a:r>
            <a:r>
              <a:rPr lang="en-IN" sz="1200" kern="1200" dirty="0" err="1">
                <a:solidFill>
                  <a:schemeClr val="tx1"/>
                </a:solidFill>
                <a:latin typeface="+mn-lt"/>
                <a:ea typeface="+mn-ea"/>
                <a:cs typeface="+mn-cs"/>
              </a:rPr>
              <a:t>behavior</a:t>
            </a:r>
            <a:r>
              <a:rPr lang="en-IN" sz="1200" kern="1200" dirty="0">
                <a:solidFill>
                  <a:schemeClr val="tx1"/>
                </a:solidFill>
                <a:latin typeface="+mn-lt"/>
                <a:ea typeface="+mn-ea"/>
                <a:cs typeface="+mn-cs"/>
              </a:rPr>
              <a:t>. The client can choose among strategies with different time and space trade-offs. </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15</a:t>
            </a:fld>
            <a:endParaRPr lang="en-US"/>
          </a:p>
        </p:txBody>
      </p:sp>
    </p:spTree>
    <p:extLst>
      <p:ext uri="{BB962C8B-B14F-4D97-AF65-F5344CB8AC3E}">
        <p14:creationId xmlns:p14="http://schemas.microsoft.com/office/powerpoint/2010/main" val="1315764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Rules of thumb</a:t>
            </a:r>
          </a:p>
          <a:p>
            <a:r>
              <a:rPr lang="en-US" dirty="0"/>
              <a:t>Adapter provides a different interface to its subject. Proxy provides the same interface. Decorator provides an enhanced interface. [</a:t>
            </a:r>
            <a:r>
              <a:rPr lang="en-US" dirty="0" err="1"/>
              <a:t>GoF</a:t>
            </a:r>
            <a:r>
              <a:rPr lang="en-US" dirty="0"/>
              <a:t>, p216]Adapter changes an object's interface, Decorator enhances an object's responsibilities. Decorator is thus more transparent to the client. As a consequence, Decorator supports recursive composition, which isn't possible with pure Adapters. [</a:t>
            </a:r>
            <a:r>
              <a:rPr lang="en-US" dirty="0" err="1"/>
              <a:t>GoF</a:t>
            </a:r>
            <a:r>
              <a:rPr lang="en-US" dirty="0"/>
              <a:t>, p149]</a:t>
            </a:r>
          </a:p>
          <a:p>
            <a:r>
              <a:rPr lang="en-US" dirty="0"/>
              <a:t>Composite and Decorator have similar structure diagrams, reflecting the fact that both rely on recursive composition to organize an open-ended number of objects. [</a:t>
            </a:r>
            <a:r>
              <a:rPr lang="en-US" dirty="0" err="1"/>
              <a:t>GoF</a:t>
            </a:r>
            <a:r>
              <a:rPr lang="en-US" dirty="0"/>
              <a:t>, p219]</a:t>
            </a:r>
          </a:p>
          <a:p>
            <a:r>
              <a:rPr lang="en-US" dirty="0"/>
              <a:t>A Decorator can be viewed as a degenerate Composite with only one component. However, a Decorator adds additional responsibilities - it isn't intended for object aggregation. [</a:t>
            </a:r>
            <a:r>
              <a:rPr lang="en-US" dirty="0" err="1"/>
              <a:t>GoF</a:t>
            </a:r>
            <a:r>
              <a:rPr lang="en-US" dirty="0"/>
              <a:t>, p184]</a:t>
            </a:r>
          </a:p>
          <a:p>
            <a:r>
              <a:rPr lang="en-US" dirty="0"/>
              <a:t>Decorator is designed to let you add responsibilities to objects without </a:t>
            </a:r>
            <a:r>
              <a:rPr lang="en-US" dirty="0" err="1"/>
              <a:t>subclassing</a:t>
            </a:r>
            <a:r>
              <a:rPr lang="en-US" dirty="0"/>
              <a:t>. Composite's focus is not on embellishment but on representation. These intents are distinct but complementary. Consequently, Composite and Decorator are often used in concert. [</a:t>
            </a:r>
            <a:r>
              <a:rPr lang="en-US" dirty="0" err="1"/>
              <a:t>GoF</a:t>
            </a:r>
            <a:r>
              <a:rPr lang="en-US" dirty="0"/>
              <a:t>, p220]</a:t>
            </a:r>
          </a:p>
          <a:p>
            <a:r>
              <a:rPr lang="en-US" dirty="0"/>
              <a:t>Composite could use Chain of Responsibility to let components access global properties through their parent. It could also use Decorator to override these properties on parts of the composition. [</a:t>
            </a:r>
            <a:r>
              <a:rPr lang="en-US" dirty="0" err="1"/>
              <a:t>GoF</a:t>
            </a:r>
            <a:r>
              <a:rPr lang="en-US" dirty="0"/>
              <a:t>, p349]</a:t>
            </a:r>
          </a:p>
          <a:p>
            <a:r>
              <a:rPr lang="en-US" dirty="0"/>
              <a:t>Decorator and Proxy have different purposes but similar structures. Both describe how to provide a level of indirection to another object, and the implementations keep a reference to the object to which they forward requests. [</a:t>
            </a:r>
            <a:r>
              <a:rPr lang="en-US" dirty="0" err="1"/>
              <a:t>GoF</a:t>
            </a:r>
            <a:r>
              <a:rPr lang="en-US" dirty="0"/>
              <a:t>, p220]</a:t>
            </a:r>
          </a:p>
          <a:p>
            <a:r>
              <a:rPr lang="en-US" dirty="0"/>
              <a:t>Decorator lets you change the skin of an object. Strategy lets you change the guts. [</a:t>
            </a:r>
            <a:r>
              <a:rPr lang="en-US" dirty="0" err="1"/>
              <a:t>GoF</a:t>
            </a:r>
            <a:r>
              <a:rPr lang="en-US" dirty="0"/>
              <a:t>, p184]</a:t>
            </a: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24</a:t>
            </a:fld>
            <a:endParaRPr lang="en-US"/>
          </a:p>
        </p:txBody>
      </p:sp>
    </p:spTree>
    <p:extLst>
      <p:ext uri="{BB962C8B-B14F-4D97-AF65-F5344CB8AC3E}">
        <p14:creationId xmlns:p14="http://schemas.microsoft.com/office/powerpoint/2010/main" val="3250788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1" kern="1200" dirty="0">
                <a:solidFill>
                  <a:schemeClr val="tx1"/>
                </a:solidFill>
                <a:latin typeface="+mn-lt"/>
                <a:ea typeface="+mn-ea"/>
                <a:cs typeface="+mn-cs"/>
              </a:rPr>
              <a:t>Consequences</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More flexibility than static inheritance. </a:t>
            </a:r>
            <a:r>
              <a:rPr lang="en-IN" sz="1200" kern="1200" dirty="0">
                <a:solidFill>
                  <a:schemeClr val="tx1"/>
                </a:solidFill>
                <a:latin typeface="+mn-lt"/>
                <a:ea typeface="+mn-ea"/>
                <a:cs typeface="+mn-cs"/>
              </a:rPr>
              <a:t>The Decorator pattern provides a more flexible way to add responsibilities to objects than can be had with static (multiple) inheritance. With decorators responsibilities can be added and removed at run-time simply by attaching and detaching them.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Avoids feature-laden classes high up in the hierarchy. </a:t>
            </a:r>
            <a:r>
              <a:rPr lang="en-IN" sz="1200" kern="1200" dirty="0">
                <a:solidFill>
                  <a:schemeClr val="tx1"/>
                </a:solidFill>
                <a:latin typeface="+mn-lt"/>
                <a:ea typeface="+mn-ea"/>
                <a:cs typeface="+mn-cs"/>
              </a:rPr>
              <a:t>Decorator offers a pay-as-you-go approach to adding responsibilities. Instead of trying to support all foreseeable features in a complex, customizable class, you can define a simple class and add functionality incrementally with Decorator objects. Functionality can be composed from simple pieces. As a result, an application needn't pay for features it doesn't use.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A decorator and its component aren't identical. </a:t>
            </a:r>
            <a:r>
              <a:rPr lang="en-IN" sz="1200" kern="1200" dirty="0">
                <a:solidFill>
                  <a:schemeClr val="tx1"/>
                </a:solidFill>
                <a:latin typeface="+mn-lt"/>
                <a:ea typeface="+mn-ea"/>
                <a:cs typeface="+mn-cs"/>
              </a:rPr>
              <a:t>A decorator acts as a transparent enclosure. But from an object identity point of view, a decorated component is not identical to the component itself. Hence you shouldn't rely on object identity when you use decorators</a:t>
            </a:r>
            <a:r>
              <a:rPr lang="en-IN" sz="1200" b="1" kern="1200" dirty="0">
                <a:solidFill>
                  <a:schemeClr val="tx1"/>
                </a:solidFill>
                <a:latin typeface="+mn-lt"/>
                <a:ea typeface="+mn-ea"/>
                <a:cs typeface="+mn-cs"/>
              </a:rPr>
              <a:t>.</a:t>
            </a:r>
            <a:r>
              <a:rPr lang="en-IN" sz="1200" kern="1200" dirty="0">
                <a:solidFill>
                  <a:schemeClr val="tx1"/>
                </a:solidFill>
                <a:latin typeface="+mn-lt"/>
                <a:ea typeface="+mn-ea"/>
                <a:cs typeface="+mn-cs"/>
              </a:rPr>
              <a:t> </a:t>
            </a:r>
            <a:endParaRPr lang="en-US" sz="1200" kern="1200" dirty="0">
              <a:solidFill>
                <a:schemeClr val="tx1"/>
              </a:solidFill>
              <a:latin typeface="+mn-lt"/>
              <a:ea typeface="+mn-ea"/>
              <a:cs typeface="+mn-cs"/>
            </a:endParaRPr>
          </a:p>
          <a:p>
            <a:pPr lvl="0"/>
            <a:r>
              <a:rPr lang="en-IN" sz="1200" b="1" kern="1200" dirty="0">
                <a:solidFill>
                  <a:schemeClr val="tx1"/>
                </a:solidFill>
                <a:latin typeface="+mn-lt"/>
                <a:ea typeface="+mn-ea"/>
                <a:cs typeface="+mn-cs"/>
              </a:rPr>
              <a:t>Lots of little objects. </a:t>
            </a:r>
            <a:r>
              <a:rPr lang="en-IN" sz="1200" kern="1200" dirty="0">
                <a:solidFill>
                  <a:schemeClr val="tx1"/>
                </a:solidFill>
                <a:latin typeface="+mn-lt"/>
                <a:ea typeface="+mn-ea"/>
                <a:cs typeface="+mn-cs"/>
              </a:rPr>
              <a:t>A design that uses Decorator often results in systems composed of lots of little objects that all look alike. The objects differ only in the way they are interconnected, not in their class or in the value of their variables. Although these systems are easy to customize by those who understand them, they can be hard to learn and debug. </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25</a:t>
            </a:fld>
            <a:endParaRPr lang="en-US"/>
          </a:p>
        </p:txBody>
      </p:sp>
    </p:spTree>
    <p:extLst>
      <p:ext uri="{BB962C8B-B14F-4D97-AF65-F5344CB8AC3E}">
        <p14:creationId xmlns:p14="http://schemas.microsoft.com/office/powerpoint/2010/main" val="1272485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a:t>Rules of thumb</a:t>
            </a:r>
          </a:p>
          <a:p>
            <a:r>
              <a:rPr lang="en-US" dirty="0"/>
              <a:t>Abstract Factory classes are often implemented with Factory Methods, but they can be implemented using Prototype. [</a:t>
            </a:r>
            <a:r>
              <a:rPr lang="en-US" dirty="0" err="1"/>
              <a:t>GoF</a:t>
            </a:r>
            <a:r>
              <a:rPr lang="en-US" dirty="0"/>
              <a:t>, p95]</a:t>
            </a:r>
          </a:p>
          <a:p>
            <a:r>
              <a:rPr lang="en-US" dirty="0"/>
              <a:t>Factory Methods are usually called within Template Methods. [</a:t>
            </a:r>
            <a:r>
              <a:rPr lang="en-US" dirty="0" err="1"/>
              <a:t>GoF</a:t>
            </a:r>
            <a:r>
              <a:rPr lang="en-US" dirty="0"/>
              <a:t>, p116]</a:t>
            </a:r>
          </a:p>
          <a:p>
            <a:endParaRPr lang="en-US" dirty="0"/>
          </a:p>
          <a:p>
            <a:r>
              <a:rPr lang="en-US" dirty="0"/>
              <a:t>Factory Method: creation through inheritance. Prototype: creation through delegation.</a:t>
            </a:r>
          </a:p>
          <a:p>
            <a:r>
              <a:rPr lang="en-US" dirty="0"/>
              <a:t>Often, designs start out using Factory Method (less complicated, more customizable, subclasses proliferate) and evolve toward Abstract Factory, Prototype, or Builder (more flexible, more complex) as the designer discovers where more flexibility is needed. [</a:t>
            </a:r>
            <a:r>
              <a:rPr lang="en-US" dirty="0" err="1"/>
              <a:t>GoF</a:t>
            </a:r>
            <a:r>
              <a:rPr lang="en-US" dirty="0"/>
              <a:t>, p136]</a:t>
            </a:r>
          </a:p>
          <a:p>
            <a:endParaRPr lang="en-US" dirty="0"/>
          </a:p>
          <a:p>
            <a:r>
              <a:rPr lang="en-US" dirty="0"/>
              <a:t>Prototype doesn't require </a:t>
            </a:r>
            <a:r>
              <a:rPr lang="en-US" dirty="0" err="1"/>
              <a:t>subclassing</a:t>
            </a:r>
            <a:r>
              <a:rPr lang="en-US" dirty="0"/>
              <a:t>, but it does require an Initialize operation. Factory Method requires </a:t>
            </a:r>
            <a:r>
              <a:rPr lang="en-US" dirty="0" err="1"/>
              <a:t>subclassing</a:t>
            </a:r>
            <a:r>
              <a:rPr lang="en-US" dirty="0"/>
              <a:t>, but doesn't require Initialize. [</a:t>
            </a:r>
            <a:r>
              <a:rPr lang="en-US" dirty="0" err="1"/>
              <a:t>GoF</a:t>
            </a:r>
            <a:r>
              <a:rPr lang="en-US" dirty="0"/>
              <a:t>, p116]</a:t>
            </a:r>
          </a:p>
          <a:p>
            <a:endParaRPr lang="en-US" dirty="0"/>
          </a:p>
          <a:p>
            <a:r>
              <a:rPr lang="en-US" dirty="0"/>
              <a:t>The advantage of a Factory Method is that it can return the same instance multiple times, or can return a subclass rather than an object of that exact type. [Davis, p4]</a:t>
            </a:r>
          </a:p>
          <a:p>
            <a:endParaRPr lang="en-US" dirty="0"/>
          </a:p>
          <a:p>
            <a:r>
              <a:rPr lang="en-US" dirty="0"/>
              <a:t>Some Factory Method advocates recommend that as a matter of language design (or failing that, as a matter of style) absolutely all constructors should be private or protected. It's no one else's business whether a class manufactures a new object or recycles an old one. [Davis, p5]</a:t>
            </a:r>
          </a:p>
          <a:p>
            <a:endParaRPr lang="en-US" dirty="0"/>
          </a:p>
          <a:p>
            <a:r>
              <a:rPr lang="en-US" dirty="0"/>
              <a:t>The new operator considered harmful. There is a difference between requesting an object and creating one. The new operator always creates an object, and fails to encapsulate object creation. A Factory Method enforces that encapsulation, and allows an object to be requested without inextricable coupling to the act of creation. [Amsterdam, p19] </a:t>
            </a:r>
          </a:p>
          <a:p>
            <a:endParaRPr lang="en-US" dirty="0"/>
          </a:p>
        </p:txBody>
      </p:sp>
      <p:sp>
        <p:nvSpPr>
          <p:cNvPr id="4" name="Slide Number Placeholder 3"/>
          <p:cNvSpPr>
            <a:spLocks noGrp="1"/>
          </p:cNvSpPr>
          <p:nvPr>
            <p:ph type="sldNum" sz="quarter" idx="10"/>
          </p:nvPr>
        </p:nvSpPr>
        <p:spPr/>
        <p:txBody>
          <a:bodyPr/>
          <a:lstStyle/>
          <a:p>
            <a:fld id="{7DF491DF-43E3-4364-8DD7-9CC3865E6D84}" type="slidenum">
              <a:rPr lang="en-US" smtClean="0"/>
              <a:pPr/>
              <a:t>35</a:t>
            </a:fld>
            <a:endParaRPr lang="en-US"/>
          </a:p>
        </p:txBody>
      </p:sp>
    </p:spTree>
    <p:extLst>
      <p:ext uri="{BB962C8B-B14F-4D97-AF65-F5344CB8AC3E}">
        <p14:creationId xmlns:p14="http://schemas.microsoft.com/office/powerpoint/2010/main" val="831342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28C1BD0B-1072-45A1-A57E-E7C6D96E28D9}" type="datetimeFigureOut">
              <a:rPr lang="en-US" smtClean="0"/>
              <a:pPr/>
              <a:t>8/28/2018</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EE67C159-02CD-4556-BA79-A39B8B0CF74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8C1BD0B-1072-45A1-A57E-E7C6D96E28D9}" type="datetimeFigureOut">
              <a:rPr lang="en-US" smtClean="0"/>
              <a:pPr/>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7C159-02CD-4556-BA79-A39B8B0CF74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8C1BD0B-1072-45A1-A57E-E7C6D96E28D9}" type="datetimeFigureOut">
              <a:rPr lang="en-US" smtClean="0"/>
              <a:pPr/>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7C159-02CD-4556-BA79-A39B8B0CF74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8C1BD0B-1072-45A1-A57E-E7C6D96E28D9}" type="datetimeFigureOut">
              <a:rPr lang="en-US" smtClean="0"/>
              <a:pPr/>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7C159-02CD-4556-BA79-A39B8B0CF74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28C1BD0B-1072-45A1-A57E-E7C6D96E28D9}" type="datetimeFigureOut">
              <a:rPr lang="en-US" smtClean="0"/>
              <a:pPr/>
              <a:t>8/28/2018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7C159-02CD-4556-BA79-A39B8B0CF74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8C1BD0B-1072-45A1-A57E-E7C6D96E28D9}" type="datetimeFigureOut">
              <a:rPr lang="en-US" smtClean="0"/>
              <a:pPr/>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67C159-02CD-4556-BA79-A39B8B0CF74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28C1BD0B-1072-45A1-A57E-E7C6D96E28D9}" type="datetimeFigureOut">
              <a:rPr lang="en-US" smtClean="0"/>
              <a:pPr/>
              <a:t>8/28/2018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67C159-02CD-4556-BA79-A39B8B0CF74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28C1BD0B-1072-45A1-A57E-E7C6D96E28D9}" type="datetimeFigureOut">
              <a:rPr lang="en-US" smtClean="0"/>
              <a:pPr/>
              <a:t>8/28/2018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67C159-02CD-4556-BA79-A39B8B0CF74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C1BD0B-1072-45A1-A57E-E7C6D96E28D9}" type="datetimeFigureOut">
              <a:rPr lang="en-US" smtClean="0"/>
              <a:pPr/>
              <a:t>8/28/2018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67C159-02CD-4556-BA79-A39B8B0CF74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8C1BD0B-1072-45A1-A57E-E7C6D96E28D9}" type="datetimeFigureOut">
              <a:rPr lang="en-US" smtClean="0"/>
              <a:pPr/>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67C159-02CD-4556-BA79-A39B8B0CF74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28C1BD0B-1072-45A1-A57E-E7C6D96E28D9}" type="datetimeFigureOut">
              <a:rPr lang="en-US" smtClean="0"/>
              <a:pPr/>
              <a:t>8/28/2018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EE67C159-02CD-4556-BA79-A39B8B0CF74E}"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28C1BD0B-1072-45A1-A57E-E7C6D96E28D9}" type="datetimeFigureOut">
              <a:rPr lang="en-US" smtClean="0"/>
              <a:pPr/>
              <a:t>8/28/2018</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E67C159-02CD-4556-BA79-A39B8B0CF74E}"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91.gif"/><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8" Type="http://schemas.openxmlformats.org/officeDocument/2006/relationships/hyperlink" Target="http://en.wikipedia.org/wiki/Inheritance_(object-oriented_programming)" TargetMode="External"/><Relationship Id="rId13" Type="http://schemas.openxmlformats.org/officeDocument/2006/relationships/image" Target="../media/image113.png"/><Relationship Id="rId3" Type="http://schemas.openxmlformats.org/officeDocument/2006/relationships/hyperlink" Target="http://en.wikipedia.org/wiki/Software_engineering" TargetMode="External"/><Relationship Id="rId7" Type="http://schemas.openxmlformats.org/officeDocument/2006/relationships/hyperlink" Target="http://en.wikipedia.org/wiki/Object_composition" TargetMode="External"/><Relationship Id="rId12" Type="http://schemas.openxmlformats.org/officeDocument/2006/relationships/hyperlink" Target="http://en.wikipedia.org/wiki/Source_code" TargetMode="External"/><Relationship Id="rId2" Type="http://schemas.openxmlformats.org/officeDocument/2006/relationships/hyperlink" Target="http://en.wikipedia.org/wiki/Design_pattern_(computer_science)" TargetMode="External"/><Relationship Id="rId1" Type="http://schemas.openxmlformats.org/officeDocument/2006/relationships/slideLayout" Target="../slideLayouts/slideLayout2.xml"/><Relationship Id="rId6" Type="http://schemas.openxmlformats.org/officeDocument/2006/relationships/hyperlink" Target="http://en.wikipedia.org/wiki/Encapsulation" TargetMode="External"/><Relationship Id="rId11" Type="http://schemas.openxmlformats.org/officeDocument/2006/relationships/hyperlink" Target="http://en.wikipedia.org/wiki/Computer_program" TargetMode="External"/><Relationship Id="rId5" Type="http://schemas.openxmlformats.org/officeDocument/2006/relationships/hyperlink" Target="http://en.wikipedia.org/wiki/Implementation" TargetMode="External"/><Relationship Id="rId10" Type="http://schemas.openxmlformats.org/officeDocument/2006/relationships/hyperlink" Target="http://en.wikipedia.org/wiki/Object-oriented_programming" TargetMode="External"/><Relationship Id="rId4" Type="http://schemas.openxmlformats.org/officeDocument/2006/relationships/hyperlink" Target="http://en.wikipedia.org/wiki/Abstraction_(computer_science)" TargetMode="External"/><Relationship Id="rId9" Type="http://schemas.openxmlformats.org/officeDocument/2006/relationships/hyperlink" Target="http://en.wikipedia.org/wiki/Class_(computer_science)"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8" Type="http://schemas.openxmlformats.org/officeDocument/2006/relationships/hyperlink" Target="http://en.wikipedia.org/wiki/Factory_pattern" TargetMode="External"/><Relationship Id="rId13" Type="http://schemas.openxmlformats.org/officeDocument/2006/relationships/hyperlink" Target="http://en.wikipedia.org/wiki/Constructor_(computer_science)" TargetMode="External"/><Relationship Id="rId3" Type="http://schemas.openxmlformats.org/officeDocument/2006/relationships/hyperlink" Target="http://en.wikipedia.org/wiki/Software_development" TargetMode="External"/><Relationship Id="rId7" Type="http://schemas.openxmlformats.org/officeDocument/2006/relationships/hyperlink" Target="http://en.wikipedia.org/wiki/Subclass_(computer_science)" TargetMode="External"/><Relationship Id="rId12" Type="http://schemas.openxmlformats.org/officeDocument/2006/relationships/hyperlink" Target="http://en.wikipedia.org/wiki/Polymorphism_(computer_science)" TargetMode="External"/><Relationship Id="rId2" Type="http://schemas.openxmlformats.org/officeDocument/2006/relationships/hyperlink" Target="http://en.wikipedia.org/wiki/Design_pattern_(computer_science)" TargetMode="External"/><Relationship Id="rId16" Type="http://schemas.openxmlformats.org/officeDocument/2006/relationships/hyperlink" Target="http://en.wikipedia.org/wiki/Derived_class" TargetMode="External"/><Relationship Id="rId1" Type="http://schemas.openxmlformats.org/officeDocument/2006/relationships/slideLayout" Target="../slideLayouts/slideLayout2.xml"/><Relationship Id="rId6" Type="http://schemas.openxmlformats.org/officeDocument/2006/relationships/hyperlink" Target="http://en.wikipedia.org/wiki/Instance" TargetMode="External"/><Relationship Id="rId11" Type="http://schemas.openxmlformats.org/officeDocument/2006/relationships/hyperlink" Target="http://en.wikipedia.org/wiki/Pure_virtual_method" TargetMode="External"/><Relationship Id="rId5" Type="http://schemas.openxmlformats.org/officeDocument/2006/relationships/hyperlink" Target="http://en.wikipedia.org/wiki/Prototype" TargetMode="External"/><Relationship Id="rId15" Type="http://schemas.openxmlformats.org/officeDocument/2006/relationships/hyperlink" Target="http://en.wikipedia.org/wiki/Parameter" TargetMode="External"/><Relationship Id="rId10" Type="http://schemas.openxmlformats.org/officeDocument/2006/relationships/hyperlink" Target="http://en.wikipedia.org/wiki/Base_class" TargetMode="External"/><Relationship Id="rId4" Type="http://schemas.openxmlformats.org/officeDocument/2006/relationships/hyperlink" Target="http://en.wikipedia.org/wiki/Object_(computer_science)" TargetMode="External"/><Relationship Id="rId9" Type="http://schemas.openxmlformats.org/officeDocument/2006/relationships/hyperlink" Target="http://en.wikipedia.org/wiki/New_(C++)" TargetMode="External"/><Relationship Id="rId14" Type="http://schemas.openxmlformats.org/officeDocument/2006/relationships/hyperlink" Target="http://en.wikipedia.org/wiki/Factory_method"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19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31.emf"/></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20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142.emf"/></Relationships>
</file>

<file path=ppt/slides/_rels/slide2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docs.oracle.com/javase/6/docs/api/java/net/URL.html#openConnection%28%29" TargetMode="External"/><Relationship Id="rId2" Type="http://schemas.openxmlformats.org/officeDocument/2006/relationships/hyperlink" Target="http://docs.oracle.com/javase/6/docs/api/java/sql/DriverManager.html#getConnection%28java.lang.String%29" TargetMode="External"/><Relationship Id="rId1" Type="http://schemas.openxmlformats.org/officeDocument/2006/relationships/slideLayout" Target="../slideLayouts/slideLayout2.xml"/><Relationship Id="rId5" Type="http://schemas.openxmlformats.org/officeDocument/2006/relationships/hyperlink" Target="http://docs.oracle.com/javase/6/docs/api/java/lang/Class.html#forName%28java.lang.String%29" TargetMode="External"/><Relationship Id="rId4" Type="http://schemas.openxmlformats.org/officeDocument/2006/relationships/hyperlink" Target="http://docs.oracle.com/javase/6/docs/api/java/lang/Class.html#newInstance%28%2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219200"/>
            <a:ext cx="7851648" cy="1828800"/>
          </a:xfrm>
        </p:spPr>
        <p:txBody>
          <a:bodyPr/>
          <a:lstStyle/>
          <a:p>
            <a:pPr algn="ctr"/>
            <a:r>
              <a:rPr lang="en-US" dirty="0"/>
              <a:t>Design Patterns</a:t>
            </a:r>
          </a:p>
        </p:txBody>
      </p:sp>
      <p:pic>
        <p:nvPicPr>
          <p:cNvPr id="2050" name="Picture 2"/>
          <p:cNvPicPr>
            <a:picLocks noChangeAspect="1" noChangeArrowheads="1"/>
          </p:cNvPicPr>
          <p:nvPr/>
        </p:nvPicPr>
        <p:blipFill>
          <a:blip r:embed="rId3"/>
          <a:srcRect/>
          <a:stretch>
            <a:fillRect/>
          </a:stretch>
        </p:blipFill>
        <p:spPr bwMode="auto">
          <a:xfrm>
            <a:off x="3505200" y="3200400"/>
            <a:ext cx="1847850" cy="2152650"/>
          </a:xfrm>
          <a:prstGeom prst="rect">
            <a:avLst/>
          </a:prstGeom>
          <a:noFill/>
          <a:ln w="9525">
            <a:noFill/>
            <a:miter lim="800000"/>
            <a:headEnd/>
            <a:tailEnd/>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229600" cy="1143000"/>
          </a:xfrm>
        </p:spPr>
        <p:txBody>
          <a:bodyPr/>
          <a:lstStyle/>
          <a:p>
            <a:pPr algn="ctr"/>
            <a:r>
              <a:rPr lang="en-US" dirty="0"/>
              <a:t>Design Pattern Distribution</a:t>
            </a:r>
          </a:p>
        </p:txBody>
      </p:sp>
      <p:sp>
        <p:nvSpPr>
          <p:cNvPr id="3" name="Content Placeholder 2"/>
          <p:cNvSpPr>
            <a:spLocks noGrp="1"/>
          </p:cNvSpPr>
          <p:nvPr>
            <p:ph idx="1"/>
          </p:nvPr>
        </p:nvSpPr>
        <p:spPr/>
        <p:txBody>
          <a:bodyPr>
            <a:normAutofit fontScale="92500" lnSpcReduction="10000"/>
          </a:bodyPr>
          <a:lstStyle/>
          <a:p>
            <a:pPr>
              <a:buNone/>
            </a:pPr>
            <a:r>
              <a:rPr lang="en-US" b="1" dirty="0"/>
              <a:t>Behavior Pattern</a:t>
            </a:r>
          </a:p>
          <a:p>
            <a:r>
              <a:rPr lang="en-US" dirty="0"/>
              <a:t>Command</a:t>
            </a:r>
          </a:p>
          <a:p>
            <a:r>
              <a:rPr lang="en-US" dirty="0" err="1"/>
              <a:t>Iterator</a:t>
            </a:r>
            <a:endParaRPr lang="en-US" dirty="0"/>
          </a:p>
          <a:p>
            <a:r>
              <a:rPr lang="en-US" dirty="0"/>
              <a:t>Chain of responsibility</a:t>
            </a:r>
          </a:p>
          <a:p>
            <a:r>
              <a:rPr lang="en-US" dirty="0"/>
              <a:t>Mediator</a:t>
            </a:r>
          </a:p>
          <a:p>
            <a:r>
              <a:rPr lang="en-US" dirty="0"/>
              <a:t>Observer</a:t>
            </a:r>
          </a:p>
          <a:p>
            <a:r>
              <a:rPr lang="en-US" dirty="0"/>
              <a:t>Strategy</a:t>
            </a:r>
          </a:p>
          <a:p>
            <a:r>
              <a:rPr lang="en-US" dirty="0"/>
              <a:t>State</a:t>
            </a:r>
          </a:p>
          <a:p>
            <a:r>
              <a:rPr lang="en-US" dirty="0"/>
              <a:t>Template Method</a:t>
            </a:r>
          </a:p>
          <a:p>
            <a:r>
              <a:rPr lang="en-US" dirty="0"/>
              <a:t>Visitor</a:t>
            </a:r>
          </a:p>
          <a:p>
            <a:pPr>
              <a:buNone/>
            </a:pPr>
            <a:endParaRPr lang="en-US" dirty="0"/>
          </a:p>
          <a:p>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p:cNvSpPr txBox="1">
            <a:spLocks/>
          </p:cNvSpPr>
          <p:nvPr/>
        </p:nvSpPr>
        <p:spPr>
          <a:xfrm>
            <a:off x="304800" y="1676400"/>
            <a:ext cx="8229600" cy="4525963"/>
          </a:xfrm>
          <a:prstGeom prst="rect">
            <a:avLst/>
          </a:prstGeom>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How the Adapter pattern works is best seen in an example. Currently, the</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err="1">
                <a:ln>
                  <a:noFill/>
                </a:ln>
                <a:solidFill>
                  <a:schemeClr val="tx1"/>
                </a:solidFill>
                <a:effectLst/>
                <a:uLnTx/>
                <a:uFillTx/>
                <a:latin typeface="+mn-lt"/>
                <a:ea typeface="+mn-ea"/>
                <a:cs typeface="+mn-cs"/>
              </a:rPr>
              <a:t>MegaGigaCo</a:t>
            </a:r>
            <a:r>
              <a:rPr kumimoji="0" lang="en-US" sz="2600" b="0" i="0" u="none" strike="noStrike" kern="1200" cap="none" spc="0" normalizeH="0" baseline="0" noProof="0" dirty="0">
                <a:ln>
                  <a:noFill/>
                </a:ln>
                <a:solidFill>
                  <a:schemeClr val="tx1"/>
                </a:solidFill>
                <a:effectLst/>
                <a:uLnTx/>
                <a:uFillTx/>
                <a:latin typeface="+mn-lt"/>
                <a:ea typeface="+mn-ea"/>
                <a:cs typeface="+mn-cs"/>
              </a:rPr>
              <a:t> user interface, which I discuss in previous sections of this chapter,</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packages user data in objects of the Ace class. This class handles customer</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names with these two methods: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0" i="0" u="none" strike="noStrike" kern="1200" cap="none" spc="0" normalizeH="0" baseline="0" noProof="0" dirty="0" err="1">
                <a:ln>
                  <a:noFill/>
                </a:ln>
                <a:solidFill>
                  <a:schemeClr val="tx1"/>
                </a:solidFill>
                <a:effectLst/>
                <a:uLnTx/>
                <a:uFillTx/>
                <a:latin typeface="+mn-lt"/>
                <a:ea typeface="+mn-ea"/>
                <a:cs typeface="+mn-cs"/>
              </a:rPr>
              <a:t>setName</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0" i="0" u="none" strike="noStrike" kern="1200" cap="none" spc="0" normalizeH="0" baseline="0" noProof="0" dirty="0" err="1">
                <a:ln>
                  <a:noFill/>
                </a:ln>
                <a:solidFill>
                  <a:schemeClr val="tx1"/>
                </a:solidFill>
                <a:effectLst/>
                <a:uLnTx/>
                <a:uFillTx/>
                <a:latin typeface="+mn-lt"/>
                <a:ea typeface="+mn-ea"/>
                <a:cs typeface="+mn-cs"/>
              </a:rPr>
              <a:t>getName</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But, as you know, </a:t>
            </a:r>
            <a:r>
              <a:rPr kumimoji="0" lang="en-US" sz="2600" b="0" i="0" u="none" strike="noStrike" kern="1200" cap="none" spc="0" normalizeH="0" baseline="0" noProof="0" dirty="0" err="1">
                <a:ln>
                  <a:noFill/>
                </a:ln>
                <a:solidFill>
                  <a:schemeClr val="tx1"/>
                </a:solidFill>
                <a:effectLst/>
                <a:uLnTx/>
                <a:uFillTx/>
                <a:latin typeface="+mn-lt"/>
                <a:ea typeface="+mn-ea"/>
                <a:cs typeface="+mn-cs"/>
              </a:rPr>
              <a:t>MegaGigaCo</a:t>
            </a:r>
            <a:r>
              <a:rPr kumimoji="0" lang="en-US" sz="2600" b="0" i="0" u="none" strike="noStrike" kern="1200" cap="none" spc="0" normalizeH="0" baseline="0" noProof="0" dirty="0">
                <a:ln>
                  <a:noFill/>
                </a:ln>
                <a:solidFill>
                  <a:schemeClr val="tx1"/>
                </a:solidFill>
                <a:effectLst/>
                <a:uLnTx/>
                <a:uFillTx/>
                <a:latin typeface="+mn-lt"/>
                <a:ea typeface="+mn-ea"/>
                <a:cs typeface="+mn-cs"/>
              </a:rPr>
              <a:t> is switching to Acme software for the back</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end, which has to be able to handle customer orders in a different way. The</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problem is that the Acme back end expects customer orders to be packaged</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in Acme objects. And Acme objects use four methods, not two, to handle the</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customer’s name. They are:</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0" i="0" u="none" strike="noStrike" kern="1200" cap="none" spc="0" normalizeH="0" baseline="0" noProof="0" dirty="0" err="1">
                <a:ln>
                  <a:noFill/>
                </a:ln>
                <a:solidFill>
                  <a:schemeClr val="tx1"/>
                </a:solidFill>
                <a:effectLst/>
                <a:uLnTx/>
                <a:uFillTx/>
                <a:latin typeface="+mn-lt"/>
                <a:ea typeface="+mn-ea"/>
                <a:cs typeface="+mn-cs"/>
              </a:rPr>
              <a:t>setFirstName</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0" i="0" u="none" strike="noStrike" kern="1200" cap="none" spc="0" normalizeH="0" baseline="0" noProof="0" dirty="0" err="1">
                <a:ln>
                  <a:noFill/>
                </a:ln>
                <a:solidFill>
                  <a:schemeClr val="tx1"/>
                </a:solidFill>
                <a:effectLst/>
                <a:uLnTx/>
                <a:uFillTx/>
                <a:latin typeface="+mn-lt"/>
                <a:ea typeface="+mn-ea"/>
                <a:cs typeface="+mn-cs"/>
              </a:rPr>
              <a:t>setLastName</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0" i="0" u="none" strike="noStrike" kern="1200" cap="none" spc="0" normalizeH="0" baseline="0" noProof="0" dirty="0" err="1">
                <a:ln>
                  <a:noFill/>
                </a:ln>
                <a:solidFill>
                  <a:schemeClr val="tx1"/>
                </a:solidFill>
                <a:effectLst/>
                <a:uLnTx/>
                <a:uFillTx/>
                <a:latin typeface="+mn-lt"/>
                <a:ea typeface="+mn-ea"/>
                <a:cs typeface="+mn-cs"/>
              </a:rPr>
              <a:t>getFirstName</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 </a:t>
            </a:r>
            <a:r>
              <a:rPr kumimoji="0" lang="en-US" sz="2600" b="0" i="0" u="none" strike="noStrike" kern="1200" cap="none" spc="0" normalizeH="0" baseline="0" noProof="0" dirty="0" err="1">
                <a:ln>
                  <a:noFill/>
                </a:ln>
                <a:solidFill>
                  <a:schemeClr val="tx1"/>
                </a:solidFill>
                <a:effectLst/>
                <a:uLnTx/>
                <a:uFillTx/>
                <a:latin typeface="+mn-lt"/>
                <a:ea typeface="+mn-ea"/>
                <a:cs typeface="+mn-cs"/>
              </a:rPr>
              <a:t>getLastName</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2"/>
          <p:cNvPicPr>
            <a:picLocks noChangeAspect="1" noChangeArrowheads="1"/>
          </p:cNvPicPr>
          <p:nvPr/>
        </p:nvPicPr>
        <p:blipFill>
          <a:blip r:embed="rId2"/>
          <a:srcRect/>
          <a:stretch>
            <a:fillRect/>
          </a:stretch>
        </p:blipFill>
        <p:spPr bwMode="auto">
          <a:xfrm>
            <a:off x="3886200" y="4419600"/>
            <a:ext cx="3933825" cy="1638300"/>
          </a:xfrm>
          <a:prstGeom prst="rect">
            <a:avLst/>
          </a:prstGeom>
          <a:noFill/>
          <a:ln w="9525">
            <a:noFill/>
            <a:miter lim="800000"/>
            <a:headEnd/>
            <a:tailEnd/>
          </a:ln>
          <a:effectLst/>
        </p:spPr>
      </p:pic>
      <p:sp>
        <p:nvSpPr>
          <p:cNvPr id="6" name="Title 1"/>
          <p:cNvSpPr>
            <a:spLocks noGrp="1"/>
          </p:cNvSpPr>
          <p:nvPr>
            <p:ph type="title"/>
          </p:nvPr>
        </p:nvSpPr>
        <p:spPr>
          <a:xfrm>
            <a:off x="457200" y="457200"/>
            <a:ext cx="8229600" cy="1143000"/>
          </a:xfrm>
        </p:spPr>
        <p:txBody>
          <a:bodyPr>
            <a:normAutofit/>
          </a:bodyPr>
          <a:lstStyle/>
          <a:p>
            <a:r>
              <a:rPr lang="en-US" dirty="0"/>
              <a:t>Problem Statement </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2895600"/>
            <a:ext cx="7315200" cy="646331"/>
          </a:xfrm>
          <a:prstGeom prst="rect">
            <a:avLst/>
          </a:prstGeom>
          <a:noFill/>
        </p:spPr>
        <p:txBody>
          <a:bodyPr wrap="square" rtlCol="0">
            <a:spAutoFit/>
          </a:bodyPr>
          <a:lstStyle/>
          <a:p>
            <a:pPr algn="ctr"/>
            <a:r>
              <a:rPr lang="en-US" sz="3600" b="1" dirty="0">
                <a:solidFill>
                  <a:srgbClr val="FF0000"/>
                </a:solidFill>
              </a:rPr>
              <a:t>Adapter Pattern : Demo</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Façade Pattern</a:t>
            </a:r>
            <a:endParaRPr lang="en-US" dirty="0"/>
          </a:p>
        </p:txBody>
      </p:sp>
      <p:sp>
        <p:nvSpPr>
          <p:cNvPr id="3" name="Content Placeholder 2"/>
          <p:cNvSpPr>
            <a:spLocks noGrp="1"/>
          </p:cNvSpPr>
          <p:nvPr>
            <p:ph idx="1"/>
          </p:nvPr>
        </p:nvSpPr>
        <p:spPr/>
        <p:txBody>
          <a:bodyPr>
            <a:normAutofit fontScale="70000" lnSpcReduction="20000"/>
          </a:bodyPr>
          <a:lstStyle/>
          <a:p>
            <a:pPr algn="just"/>
            <a:r>
              <a:rPr lang="en-US" dirty="0"/>
              <a:t>The </a:t>
            </a:r>
            <a:r>
              <a:rPr lang="en-US" b="1" dirty="0"/>
              <a:t>facade pattern</a:t>
            </a:r>
            <a:r>
              <a:rPr lang="en-US" dirty="0"/>
              <a:t> is a software engineering design pattern commonly used with Object-oriented programming. (The name is by analogy to an architectural facade.)</a:t>
            </a:r>
          </a:p>
          <a:p>
            <a:pPr algn="just"/>
            <a:r>
              <a:rPr lang="en-US" dirty="0"/>
              <a:t>A facade is an object that provides a simplified interface to a larger body of code, such as a class library. </a:t>
            </a:r>
          </a:p>
          <a:p>
            <a:pPr algn="just"/>
            <a:r>
              <a:rPr lang="en-US" dirty="0"/>
              <a:t>A facade can: make a software library easier to use and understand, since the facade has convenient methods for common tasks;</a:t>
            </a:r>
          </a:p>
          <a:p>
            <a:pPr algn="just"/>
            <a:r>
              <a:rPr lang="en-US" dirty="0"/>
              <a:t>make code that uses the library more readable, for the same reason;</a:t>
            </a:r>
          </a:p>
          <a:p>
            <a:pPr algn="just"/>
            <a:r>
              <a:rPr lang="en-US" dirty="0"/>
              <a:t>reduce dependencies of outside code on the inner workings of a library, since most code uses the facade, thus allowing more flexibility in developing the system;</a:t>
            </a:r>
          </a:p>
          <a:p>
            <a:pPr algn="just"/>
            <a:r>
              <a:rPr lang="en-US" dirty="0"/>
              <a:t>wrap a poorly-designed collection of APIs with a single well-designed API (as per task needs).</a:t>
            </a:r>
          </a:p>
          <a:p>
            <a:pPr algn="just"/>
            <a:r>
              <a:rPr lang="en-US" dirty="0"/>
              <a:t>An Adapter is used when the wrapper must respect a particular interface and must support a polymorphic behavior. On the other hand, a facade is used when one wants an easier or simpler interface to work with.</a:t>
            </a:r>
          </a:p>
          <a:p>
            <a:pPr algn="just"/>
            <a:endParaRPr lang="en-US" dirty="0"/>
          </a:p>
        </p:txBody>
      </p:sp>
      <p:pic>
        <p:nvPicPr>
          <p:cNvPr id="8194" name="Picture 2"/>
          <p:cNvPicPr>
            <a:picLocks noChangeAspect="1" noChangeArrowheads="1"/>
          </p:cNvPicPr>
          <p:nvPr/>
        </p:nvPicPr>
        <p:blipFill>
          <a:blip r:embed="rId2"/>
          <a:srcRect l="32692" r="30769"/>
          <a:stretch>
            <a:fillRect/>
          </a:stretch>
        </p:blipFill>
        <p:spPr bwMode="auto">
          <a:xfrm>
            <a:off x="7696200" y="0"/>
            <a:ext cx="1447800" cy="1362075"/>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381000"/>
            <a:ext cx="5562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dirty="0">
                <a:ln>
                  <a:noFill/>
                </a:ln>
                <a:solidFill>
                  <a:schemeClr val="tx1"/>
                </a:solidFill>
                <a:effectLst/>
                <a:latin typeface="Times New Roman" pitchFamily="18" charset="0"/>
                <a:ea typeface="Calibri" pitchFamily="34" charset="0"/>
                <a:cs typeface="Times New Roman" pitchFamily="18" charset="0"/>
              </a:rPr>
              <a:t>Facade </a:t>
            </a: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design pattern:</a:t>
            </a:r>
            <a:endParaRPr kumimoji="0" lang="en-US" sz="4400" b="0" i="0" u="none" strike="noStrike" cap="none" normalizeH="0" baseline="0" dirty="0">
              <a:ln>
                <a:noFill/>
              </a:ln>
              <a:solidFill>
                <a:schemeClr val="tx1"/>
              </a:solidFill>
              <a:effectLst/>
              <a:latin typeface="Arial" pitchFamily="34" charset="0"/>
            </a:endParaRPr>
          </a:p>
        </p:txBody>
      </p:sp>
      <p:sp>
        <p:nvSpPr>
          <p:cNvPr id="7170" name="Rectangle 2"/>
          <p:cNvSpPr>
            <a:spLocks noChangeArrowheads="1"/>
          </p:cNvSpPr>
          <p:nvPr/>
        </p:nvSpPr>
        <p:spPr bwMode="auto">
          <a:xfrm>
            <a:off x="0" y="914400"/>
            <a:ext cx="9144000" cy="40011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P</a:t>
            </a:r>
            <a:r>
              <a:rPr kumimoji="0" lang="en-US" sz="20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urpose</a:t>
            </a:r>
            <a:endParaRPr kumimoji="0" lang="en-US" sz="4400" b="0" i="0" u="none" strike="noStrike" cap="none" normalizeH="0" baseline="0" dirty="0">
              <a:ln>
                <a:noFill/>
              </a:ln>
              <a:solidFill>
                <a:schemeClr val="tx1"/>
              </a:solidFill>
              <a:effectLst/>
              <a:latin typeface="Arial" pitchFamily="34" charset="0"/>
            </a:endParaRPr>
          </a:p>
        </p:txBody>
      </p:sp>
      <p:sp>
        <p:nvSpPr>
          <p:cNvPr id="7171" name="Rectangle 3"/>
          <p:cNvSpPr>
            <a:spLocks noChangeArrowheads="1"/>
          </p:cNvSpPr>
          <p:nvPr/>
        </p:nvSpPr>
        <p:spPr bwMode="auto">
          <a:xfrm>
            <a:off x="0" y="4057233"/>
            <a:ext cx="9144000" cy="2800767"/>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a:t>
            </a:r>
            <a:r>
              <a:rPr kumimoji="0" lang="en-US" sz="14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pplications</a:t>
            </a:r>
            <a:endParaRPr kumimoji="0" lang="en-US" b="0" i="0" u="none" strike="noStrike" cap="none" normalizeH="0" baseline="0" dirty="0">
              <a:ln>
                <a:noFill/>
              </a:ln>
              <a:solidFill>
                <a:schemeClr val="tx1"/>
              </a:solidFill>
              <a:effectLst/>
              <a:latin typeface="Arial" pitchFamily="34" charset="0"/>
            </a:endParaRPr>
          </a:p>
          <a:p>
            <a:pPr lvl="0" algn="just">
              <a:buFont typeface="Wingdings" pitchFamily="2" charset="2"/>
              <a:buChar char="§"/>
            </a:pPr>
            <a:r>
              <a:rPr lang="en-IN" dirty="0"/>
              <a:t>you want to provide a simple interface to a complex subsystem. Subsystems often get more complex as they evolve. Most patterns, when applied, result in more and smaller classes. This makes the subsystem more reusable and easier to customize, but it also becomes harder to use for clients that don't need to customize it. A facade can provide a simple default view of the subsystem that is good enough for most clients. Only clients needing more customizability will need to look beyond the facade. </a:t>
            </a:r>
            <a:endParaRPr lang="en-US" dirty="0"/>
          </a:p>
          <a:p>
            <a:pPr algn="just">
              <a:buFont typeface="Wingdings" pitchFamily="2" charset="2"/>
              <a:buChar char="§"/>
            </a:pPr>
            <a:r>
              <a:rPr lang="en-IN" dirty="0"/>
              <a:t>there are many dependencies between clients and the implementation classes of an abstraction. Introduce a facade to decouple the subsystem from clients and other subsystems, thereby promoting subsystem independence and portability. </a:t>
            </a:r>
            <a:endParaRPr lang="en-US" dirty="0"/>
          </a:p>
        </p:txBody>
      </p:sp>
      <p:sp>
        <p:nvSpPr>
          <p:cNvPr id="7" name="Rectangle 6"/>
          <p:cNvSpPr/>
          <p:nvPr/>
        </p:nvSpPr>
        <p:spPr>
          <a:xfrm>
            <a:off x="0" y="1295400"/>
            <a:ext cx="9144000" cy="646331"/>
          </a:xfrm>
          <a:prstGeom prst="rect">
            <a:avLst/>
          </a:prstGeom>
        </p:spPr>
        <p:txBody>
          <a:bodyPr wrap="square">
            <a:spAutoFit/>
          </a:bodyPr>
          <a:lstStyle/>
          <a:p>
            <a:pPr lvl="0" algn="just">
              <a:buFont typeface="Wingdings" pitchFamily="2" charset="2"/>
              <a:buChar char="§"/>
            </a:pPr>
            <a:r>
              <a:rPr lang="en-IN" dirty="0"/>
              <a:t>Provide a unified interface to a set of interfaces in a subsystem. Facade defines a higher-level interface that makes the subsystem easier to use.</a:t>
            </a:r>
            <a:endParaRPr lang="en-US" dirty="0"/>
          </a:p>
        </p:txBody>
      </p:sp>
      <p:pic>
        <p:nvPicPr>
          <p:cNvPr id="8" name="Picture 7"/>
          <p:cNvPicPr/>
          <p:nvPr/>
        </p:nvPicPr>
        <p:blipFill>
          <a:blip r:embed="rId3"/>
          <a:srcRect/>
          <a:stretch>
            <a:fillRect/>
          </a:stretch>
        </p:blipFill>
        <p:spPr bwMode="auto">
          <a:xfrm>
            <a:off x="2286000" y="1905000"/>
            <a:ext cx="4267200" cy="1524000"/>
          </a:xfrm>
          <a:prstGeom prst="rect">
            <a:avLst/>
          </a:prstGeom>
          <a:noFill/>
          <a:ln w="9525">
            <a:noFill/>
            <a:miter lim="800000"/>
            <a:headEnd/>
            <a:tailEnd/>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1"/>
          <p:cNvSpPr>
            <a:spLocks noChangeArrowheads="1"/>
          </p:cNvSpPr>
          <p:nvPr/>
        </p:nvSpPr>
        <p:spPr bwMode="auto">
          <a:xfrm>
            <a:off x="0" y="990600"/>
            <a:ext cx="9144000" cy="369332"/>
          </a:xfrm>
          <a:prstGeom prst="rect">
            <a:avLst/>
          </a:prstGeom>
          <a:solidFill>
            <a:srgbClr val="CCCCFF"/>
          </a:solidFill>
          <a:ln w="9525">
            <a:noFill/>
            <a:miter lim="800000"/>
            <a:headEnd/>
            <a:tailEnd/>
          </a:ln>
          <a:effectLst/>
        </p:spPr>
        <p:txBody>
          <a:bodyPr vert="horz" wrap="square" lIns="0" tIns="45720" rIns="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Verdana" pitchFamily="34" charset="0"/>
                <a:ea typeface="Times New Roman" pitchFamily="18" charset="0"/>
              </a:rPr>
              <a:t>Interaction</a:t>
            </a:r>
            <a:endParaRPr kumimoji="0" lang="en-US" sz="1800" b="0" i="0" u="none" strike="noStrike" cap="none" normalizeH="0" baseline="0" dirty="0">
              <a:ln>
                <a:noFill/>
              </a:ln>
              <a:solidFill>
                <a:schemeClr val="tx1"/>
              </a:solidFill>
              <a:effectLst/>
              <a:latin typeface="Arial" pitchFamily="34" charset="0"/>
            </a:endParaRPr>
          </a:p>
        </p:txBody>
      </p:sp>
      <p:pic>
        <p:nvPicPr>
          <p:cNvPr id="3" name="Picture 2" descr="C:\Program Files\StarUML\modules\staruml-pattern\pattern repository\GoF\Facade\Facade_Model2.gif"/>
          <p:cNvPicPr/>
          <p:nvPr/>
        </p:nvPicPr>
        <p:blipFill>
          <a:blip r:embed="rId2"/>
          <a:srcRect/>
          <a:stretch>
            <a:fillRect/>
          </a:stretch>
        </p:blipFill>
        <p:spPr bwMode="auto">
          <a:xfrm>
            <a:off x="1524000" y="1676400"/>
            <a:ext cx="6629400" cy="4038600"/>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143000"/>
            <a:ext cx="8077200" cy="2031325"/>
          </a:xfrm>
          <a:prstGeom prst="rect">
            <a:avLst/>
          </a:prstGeom>
        </p:spPr>
        <p:txBody>
          <a:bodyPr wrap="square">
            <a:spAutoFit/>
          </a:bodyPr>
          <a:lstStyle/>
          <a:p>
            <a:pPr algn="just"/>
            <a:endParaRPr lang="en-US" b="1" dirty="0"/>
          </a:p>
          <a:p>
            <a:pPr algn="just"/>
            <a:r>
              <a:rPr lang="en-US" dirty="0"/>
              <a:t>The Facade defines a unified, higher level interface to a subsystem that makes it easier to use. Consumers encounter a Facade when ordering from a catalog. The consumer calls one number and speaks with a customer service representative. The customer service representative acts as a Facade, providing an interface to the order fulfillment department, the billing department, and the shipping department.</a:t>
            </a:r>
          </a:p>
        </p:txBody>
      </p:sp>
      <p:pic>
        <p:nvPicPr>
          <p:cNvPr id="9218" name="Picture 2"/>
          <p:cNvPicPr>
            <a:picLocks noChangeAspect="1" noChangeArrowheads="1"/>
          </p:cNvPicPr>
          <p:nvPr/>
        </p:nvPicPr>
        <p:blipFill>
          <a:blip r:embed="rId3"/>
          <a:srcRect/>
          <a:stretch>
            <a:fillRect/>
          </a:stretch>
        </p:blipFill>
        <p:spPr bwMode="auto">
          <a:xfrm>
            <a:off x="2514600" y="2971800"/>
            <a:ext cx="4437470" cy="3124200"/>
          </a:xfrm>
          <a:prstGeom prst="rect">
            <a:avLst/>
          </a:prstGeom>
          <a:noFill/>
          <a:ln w="9525">
            <a:noFill/>
            <a:miter lim="800000"/>
            <a:headEnd/>
            <a:tailEnd/>
          </a:ln>
          <a:effectLst/>
        </p:spPr>
      </p:pic>
      <p:sp>
        <p:nvSpPr>
          <p:cNvPr id="6" name="Rectangle 5"/>
          <p:cNvSpPr/>
          <p:nvPr/>
        </p:nvSpPr>
        <p:spPr>
          <a:xfrm>
            <a:off x="457200" y="914400"/>
            <a:ext cx="7696200" cy="400110"/>
          </a:xfrm>
          <a:prstGeom prst="rect">
            <a:avLst/>
          </a:prstGeom>
        </p:spPr>
        <p:txBody>
          <a:bodyPr wrap="square">
            <a:spAutoFit/>
          </a:bodyPr>
          <a:lstStyle/>
          <a:p>
            <a:r>
              <a:rPr lang="en-US" sz="2000" b="1" u="sng" dirty="0"/>
              <a:t>Non-software examples of  Facade Pattern</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305342"/>
            <a:ext cx="8229600" cy="2308324"/>
          </a:xfrm>
          <a:prstGeom prst="rect">
            <a:avLst/>
          </a:prstGeom>
        </p:spPr>
        <p:txBody>
          <a:bodyPr wrap="square">
            <a:spAutoFit/>
          </a:bodyPr>
          <a:lstStyle/>
          <a:p>
            <a:pPr algn="just"/>
            <a:r>
              <a:rPr lang="en-US" dirty="0"/>
              <a:t>Let’s consider a store. This store has a store keeper. In the storage, there are a lot of things stored e.g. packing material, raw material and finished goods.</a:t>
            </a:r>
            <a:br>
              <a:rPr lang="en-US" dirty="0"/>
            </a:br>
            <a:br>
              <a:rPr lang="en-US" dirty="0"/>
            </a:br>
            <a:r>
              <a:rPr lang="en-US" dirty="0"/>
              <a:t>You, as client want access to different goods. You do not know where the different materials are stored. You just have access to store keeper who knows his store well. Whatever you want, you tell the store keeper and he takes it out of store and hands it over to you on showing him the credentials. Here, the store keeper acts as the facade, as he hides the complexities of the system Store. </a:t>
            </a:r>
          </a:p>
        </p:txBody>
      </p:sp>
      <p:sp>
        <p:nvSpPr>
          <p:cNvPr id="3" name="Rectangle 2"/>
          <p:cNvSpPr/>
          <p:nvPr/>
        </p:nvSpPr>
        <p:spPr>
          <a:xfrm>
            <a:off x="457200" y="914400"/>
            <a:ext cx="7696200" cy="400110"/>
          </a:xfrm>
          <a:prstGeom prst="rect">
            <a:avLst/>
          </a:prstGeom>
        </p:spPr>
        <p:txBody>
          <a:bodyPr wrap="square">
            <a:spAutoFit/>
          </a:bodyPr>
          <a:lstStyle/>
          <a:p>
            <a:r>
              <a:rPr lang="en-US" sz="2000" b="1" u="sng" dirty="0"/>
              <a:t>Scenario on Facade Pattern</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5800" y="1485899"/>
            <a:ext cx="2978774" cy="3828143"/>
          </a:xfrm>
          <a:prstGeom prst="rect">
            <a:avLst/>
          </a:prstGeom>
        </p:spPr>
      </p:pic>
      <p:pic>
        <p:nvPicPr>
          <p:cNvPr id="3" name="Picture 2"/>
          <p:cNvPicPr>
            <a:picLocks noChangeAspect="1"/>
          </p:cNvPicPr>
          <p:nvPr/>
        </p:nvPicPr>
        <p:blipFill>
          <a:blip r:embed="rId3"/>
          <a:stretch>
            <a:fillRect/>
          </a:stretch>
        </p:blipFill>
        <p:spPr>
          <a:xfrm>
            <a:off x="5410200" y="1295400"/>
            <a:ext cx="3038475" cy="4209143"/>
          </a:xfrm>
          <a:prstGeom prst="rect">
            <a:avLst/>
          </a:prstGeom>
        </p:spPr>
      </p:pic>
    </p:spTree>
    <p:extLst>
      <p:ext uri="{BB962C8B-B14F-4D97-AF65-F5344CB8AC3E}">
        <p14:creationId xmlns:p14="http://schemas.microsoft.com/office/powerpoint/2010/main" val="1652225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0738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my experience the common mistakes I have seen is,</a:t>
            </a:r>
          </a:p>
        </p:txBody>
      </p:sp>
      <p:sp>
        <p:nvSpPr>
          <p:cNvPr id="3" name="Content Placeholder 2"/>
          <p:cNvSpPr>
            <a:spLocks noGrp="1"/>
          </p:cNvSpPr>
          <p:nvPr>
            <p:ph idx="1"/>
          </p:nvPr>
        </p:nvSpPr>
        <p:spPr/>
        <p:txBody>
          <a:bodyPr>
            <a:normAutofit fontScale="62500" lnSpcReduction="20000"/>
          </a:bodyPr>
          <a:lstStyle/>
          <a:p>
            <a:br>
              <a:rPr lang="en-US" dirty="0"/>
            </a:br>
            <a:r>
              <a:rPr lang="en-US" dirty="0"/>
              <a:t>just for the sake of introducing a facade layer developers tend to create additional classes. Layered architecture is good but assess the need for every layer. </a:t>
            </a:r>
          </a:p>
          <a:p>
            <a:endParaRPr lang="en-US" dirty="0"/>
          </a:p>
          <a:p>
            <a:r>
              <a:rPr lang="en-US" dirty="0"/>
              <a:t>Creating a java class and ‘forcing’ the UI to interact with other layers through it and calling it a facade layer is one more popular mistake. Facade layer should not be forced and its always optional. If the client wishes to interact with components directly it should be allowed to bypass the facade layer.</a:t>
            </a:r>
          </a:p>
          <a:p>
            <a:r>
              <a:rPr lang="en-US" dirty="0"/>
              <a:t>Methods in facade layer has only one or two lines which calls the other components. If facade is going to be so simple it invalidates its purpose and clients can directly do that by themselves.</a:t>
            </a:r>
          </a:p>
          <a:p>
            <a:r>
              <a:rPr lang="en-US" dirty="0"/>
              <a:t>A controller is not a facade.</a:t>
            </a:r>
          </a:p>
          <a:p>
            <a:r>
              <a:rPr lang="en-US" dirty="0"/>
              <a:t>Facade is ‘not’ a layer that imposes security and hides important data and implementation.</a:t>
            </a:r>
          </a:p>
          <a:p>
            <a:r>
              <a:rPr lang="en-US" dirty="0"/>
              <a:t>Don’t create a facade layer in advance. If you feel that in future the subsystem is going to evolve and become complicated to defend that do not create a stub class and name it a facade. After the subsystem has become complex you can implement the facade design pattern.</a:t>
            </a:r>
          </a:p>
          <a:p>
            <a:r>
              <a:rPr lang="en-US" dirty="0"/>
              <a:t>Subsystems are not aware of facade and there should be no reference for facade in subsystems.</a:t>
            </a:r>
          </a:p>
          <a:p>
            <a:endParaRPr lang="en-US" dirty="0"/>
          </a:p>
        </p:txBody>
      </p:sp>
    </p:spTree>
    <p:extLst>
      <p:ext uri="{BB962C8B-B14F-4D97-AF65-F5344CB8AC3E}">
        <p14:creationId xmlns:p14="http://schemas.microsoft.com/office/powerpoint/2010/main" val="2334650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a:t>Extending Object-Oriented Programming</a:t>
            </a:r>
          </a:p>
        </p:txBody>
      </p:sp>
      <p:sp>
        <p:nvSpPr>
          <p:cNvPr id="3" name="Content Placeholder 2"/>
          <p:cNvSpPr>
            <a:spLocks noGrp="1"/>
          </p:cNvSpPr>
          <p:nvPr>
            <p:ph idx="1"/>
          </p:nvPr>
        </p:nvSpPr>
        <p:spPr/>
        <p:txBody>
          <a:bodyPr>
            <a:normAutofit fontScale="92500"/>
          </a:bodyPr>
          <a:lstStyle/>
          <a:p>
            <a:pPr>
              <a:buNone/>
            </a:pPr>
            <a:r>
              <a:rPr lang="en-US" dirty="0"/>
              <a:t>   OOP was originally introduced as programs became larger  and more complex.</a:t>
            </a:r>
          </a:p>
          <a:p>
            <a:pPr>
              <a:buNone/>
            </a:pPr>
            <a:r>
              <a:rPr lang="en-US" dirty="0"/>
              <a:t>   The idea was to wrap functionality inside objects. In other words, the inspiration was to divide and conquer. Until OOP appeared, you could divide your code into functions, but that wasn’t enough in the long run.</a:t>
            </a:r>
          </a:p>
          <a:p>
            <a:pPr>
              <a:buNone/>
            </a:pPr>
            <a:r>
              <a:rPr lang="en-US" dirty="0"/>
              <a:t>    As programs became longer and longer, some way of dividing them up in terms of easily handled concepts was needed. </a:t>
            </a:r>
          </a:p>
          <a:p>
            <a:pPr>
              <a:buNone/>
            </a:pPr>
            <a:r>
              <a:rPr lang="en-US" dirty="0"/>
              <a:t>    What those concepts were, depended on the program itself, and </a:t>
            </a:r>
            <a:r>
              <a:rPr lang="en-US" b="1" i="1" dirty="0">
                <a:solidFill>
                  <a:srgbClr val="FF0000"/>
                </a:solidFill>
              </a:rPr>
              <a:t>those concepts came to be known as objects</a:t>
            </a:r>
            <a:r>
              <a:rPr lang="en-US" i="1" dirty="0"/>
              <a:t>.</a:t>
            </a:r>
            <a:endParaRPr lang="en-US" dirty="0"/>
          </a:p>
          <a:p>
            <a:endParaRPr lang="en-US" dirty="0"/>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8410575"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45297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14" y="609600"/>
            <a:ext cx="8954086"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18" y="4191000"/>
            <a:ext cx="912495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492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2895600"/>
            <a:ext cx="7315200" cy="646331"/>
          </a:xfrm>
          <a:prstGeom prst="rect">
            <a:avLst/>
          </a:prstGeom>
          <a:noFill/>
        </p:spPr>
        <p:txBody>
          <a:bodyPr wrap="square" rtlCol="0">
            <a:spAutoFit/>
          </a:bodyPr>
          <a:lstStyle/>
          <a:p>
            <a:pPr algn="ctr"/>
            <a:r>
              <a:rPr lang="en-US" sz="3600" b="1" dirty="0">
                <a:solidFill>
                  <a:srgbClr val="FF0000"/>
                </a:solidFill>
              </a:rPr>
              <a:t>Facade Pattern : Demo</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5486400" cy="896112"/>
          </a:xfrm>
        </p:spPr>
        <p:txBody>
          <a:bodyPr>
            <a:normAutofit/>
          </a:bodyPr>
          <a:lstStyle/>
          <a:p>
            <a:r>
              <a:rPr lang="en-US" sz="4400" b="1" dirty="0"/>
              <a:t>Template Method</a:t>
            </a:r>
            <a:endParaRPr lang="en-US" sz="4400" dirty="0"/>
          </a:p>
        </p:txBody>
      </p:sp>
      <p:sp>
        <p:nvSpPr>
          <p:cNvPr id="3" name="Content Placeholder 2"/>
          <p:cNvSpPr>
            <a:spLocks noGrp="1"/>
          </p:cNvSpPr>
          <p:nvPr>
            <p:ph idx="1"/>
          </p:nvPr>
        </p:nvSpPr>
        <p:spPr/>
        <p:txBody>
          <a:bodyPr>
            <a:normAutofit/>
          </a:bodyPr>
          <a:lstStyle/>
          <a:p>
            <a:r>
              <a:rPr lang="en-US" dirty="0"/>
              <a:t>You use the Template Method design pattern when you’ve got an algorithm of several steps and you want to allow customization by subclasses. </a:t>
            </a:r>
          </a:p>
          <a:p>
            <a:r>
              <a:rPr lang="en-US" dirty="0"/>
              <a:t>It’s that easy. Implement the steps in that algorithm as an </a:t>
            </a:r>
            <a:r>
              <a:rPr lang="en-US" dirty="0" err="1"/>
              <a:t>overridable</a:t>
            </a:r>
            <a:r>
              <a:rPr lang="en-US" dirty="0"/>
              <a:t> method calls in an abstract class, and let the subclasses override those steps as required.</a:t>
            </a:r>
          </a:p>
          <a:p>
            <a:r>
              <a:rPr lang="en-US" dirty="0"/>
              <a:t>The Template Method pattern is great when you have a multi-step algorithm to implement that you also want to customize</a:t>
            </a:r>
          </a:p>
          <a:p>
            <a:r>
              <a:rPr lang="en-US" dirty="0"/>
              <a:t>Sub classes cant change the sequence of algorithm.</a:t>
            </a:r>
          </a:p>
          <a:p>
            <a:endParaRPr lang="en-US" dirty="0"/>
          </a:p>
        </p:txBody>
      </p:sp>
      <p:pic>
        <p:nvPicPr>
          <p:cNvPr id="10242" name="Picture 2"/>
          <p:cNvPicPr>
            <a:picLocks noChangeAspect="1" noChangeArrowheads="1"/>
          </p:cNvPicPr>
          <p:nvPr/>
        </p:nvPicPr>
        <p:blipFill>
          <a:blip r:embed="rId2"/>
          <a:srcRect l="51693" b="47740"/>
          <a:stretch>
            <a:fillRect/>
          </a:stretch>
        </p:blipFill>
        <p:spPr bwMode="auto">
          <a:xfrm>
            <a:off x="6629400" y="0"/>
            <a:ext cx="2514600" cy="1762125"/>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381000"/>
            <a:ext cx="5562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dirty="0">
                <a:ln>
                  <a:noFill/>
                </a:ln>
                <a:solidFill>
                  <a:schemeClr val="tx1"/>
                </a:solidFill>
                <a:effectLst/>
                <a:latin typeface="Times New Roman" pitchFamily="18" charset="0"/>
                <a:ea typeface="Calibri" pitchFamily="34" charset="0"/>
                <a:cs typeface="Times New Roman" pitchFamily="18" charset="0"/>
              </a:rPr>
              <a:t>Template </a:t>
            </a: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design pattern:</a:t>
            </a:r>
            <a:endParaRPr kumimoji="0" lang="en-US" sz="4400" b="0" i="0" u="none" strike="noStrike" cap="none" normalizeH="0" baseline="0" dirty="0">
              <a:ln>
                <a:noFill/>
              </a:ln>
              <a:solidFill>
                <a:schemeClr val="tx1"/>
              </a:solidFill>
              <a:effectLst/>
              <a:latin typeface="Arial" pitchFamily="34" charset="0"/>
            </a:endParaRPr>
          </a:p>
        </p:txBody>
      </p:sp>
      <p:sp>
        <p:nvSpPr>
          <p:cNvPr id="7170" name="Rectangle 2"/>
          <p:cNvSpPr>
            <a:spLocks noChangeArrowheads="1"/>
          </p:cNvSpPr>
          <p:nvPr/>
        </p:nvSpPr>
        <p:spPr bwMode="auto">
          <a:xfrm>
            <a:off x="0" y="914400"/>
            <a:ext cx="9144000" cy="40011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P</a:t>
            </a:r>
            <a:r>
              <a:rPr kumimoji="0" lang="en-US" sz="20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urpose</a:t>
            </a:r>
            <a:endParaRPr kumimoji="0" lang="en-US" sz="4400" b="0" i="0" u="none" strike="noStrike" cap="none" normalizeH="0" baseline="0" dirty="0">
              <a:ln>
                <a:noFill/>
              </a:ln>
              <a:solidFill>
                <a:schemeClr val="tx1"/>
              </a:solidFill>
              <a:effectLst/>
              <a:latin typeface="Arial" pitchFamily="34" charset="0"/>
            </a:endParaRPr>
          </a:p>
        </p:txBody>
      </p:sp>
      <p:sp>
        <p:nvSpPr>
          <p:cNvPr id="7171" name="Rectangle 3"/>
          <p:cNvSpPr>
            <a:spLocks noChangeArrowheads="1"/>
          </p:cNvSpPr>
          <p:nvPr/>
        </p:nvSpPr>
        <p:spPr bwMode="auto">
          <a:xfrm>
            <a:off x="0" y="3503235"/>
            <a:ext cx="9144000" cy="3354765"/>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a:t>
            </a:r>
            <a:r>
              <a:rPr kumimoji="0" lang="en-US" sz="14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pplications</a:t>
            </a:r>
            <a:endParaRPr kumimoji="0" lang="en-US" b="0" i="0" u="none" strike="noStrike" cap="none" normalizeH="0" baseline="0" dirty="0">
              <a:ln>
                <a:noFill/>
              </a:ln>
              <a:solidFill>
                <a:schemeClr val="tx1"/>
              </a:solidFill>
              <a:effectLst/>
              <a:latin typeface="Arial" pitchFamily="34" charset="0"/>
            </a:endParaRPr>
          </a:p>
          <a:p>
            <a:pPr lvl="0">
              <a:buFont typeface="Wingdings" pitchFamily="2" charset="2"/>
              <a:buChar char="§"/>
            </a:pPr>
            <a:r>
              <a:rPr lang="en-IN" dirty="0"/>
              <a:t>to implement the invariant parts of an algorithm once and leave it up to subclasses to implement the </a:t>
            </a:r>
            <a:r>
              <a:rPr lang="en-IN" dirty="0" err="1"/>
              <a:t>behavior</a:t>
            </a:r>
            <a:r>
              <a:rPr lang="en-IN" dirty="0"/>
              <a:t> that can vary. </a:t>
            </a:r>
            <a:endParaRPr lang="en-US" dirty="0"/>
          </a:p>
          <a:p>
            <a:pPr lvl="0">
              <a:buFont typeface="Wingdings" pitchFamily="2" charset="2"/>
              <a:buChar char="§"/>
            </a:pPr>
            <a:r>
              <a:rPr lang="en-IN" dirty="0"/>
              <a:t>when common </a:t>
            </a:r>
            <a:r>
              <a:rPr lang="en-IN" dirty="0" err="1"/>
              <a:t>behavior</a:t>
            </a:r>
            <a:r>
              <a:rPr lang="en-IN" dirty="0"/>
              <a:t> among subclasses should be factored and localized in a common class to avoid code duplication. This is a good example of "</a:t>
            </a:r>
            <a:r>
              <a:rPr lang="en-IN" dirty="0" err="1"/>
              <a:t>refactoring</a:t>
            </a:r>
            <a:r>
              <a:rPr lang="en-IN" dirty="0"/>
              <a:t> to generalize" as described by</a:t>
            </a:r>
            <a:br>
              <a:rPr lang="en-IN" dirty="0"/>
            </a:br>
            <a:r>
              <a:rPr lang="en-IN" dirty="0" err="1"/>
              <a:t>Opdyke</a:t>
            </a:r>
            <a:r>
              <a:rPr lang="en-IN" dirty="0"/>
              <a:t> and Johnson. You first identify the differences in the existing code and then separate the differences into new operations. Finally, you replace the differing code with a template method that calls one of these new operations. </a:t>
            </a:r>
            <a:endParaRPr lang="en-US" dirty="0"/>
          </a:p>
          <a:p>
            <a:pPr>
              <a:buFont typeface="Wingdings" pitchFamily="2" charset="2"/>
              <a:buChar char="§"/>
            </a:pPr>
            <a:r>
              <a:rPr lang="en-IN" dirty="0"/>
              <a:t>to control subclasses extensions. You can define a template method that calls "hook" operations (see Consequences) at specific points, thereby permitting extensions only at those points.</a:t>
            </a:r>
            <a:endParaRPr lang="en-US" dirty="0"/>
          </a:p>
        </p:txBody>
      </p:sp>
      <p:sp>
        <p:nvSpPr>
          <p:cNvPr id="7" name="Rectangle 6"/>
          <p:cNvSpPr/>
          <p:nvPr/>
        </p:nvSpPr>
        <p:spPr>
          <a:xfrm>
            <a:off x="0" y="1295400"/>
            <a:ext cx="9144000" cy="923330"/>
          </a:xfrm>
          <a:prstGeom prst="rect">
            <a:avLst/>
          </a:prstGeom>
        </p:spPr>
        <p:txBody>
          <a:bodyPr wrap="square">
            <a:spAutoFit/>
          </a:bodyPr>
          <a:lstStyle/>
          <a:p>
            <a:pPr lvl="0">
              <a:buFont typeface="Wingdings" pitchFamily="2" charset="2"/>
              <a:buChar char="§"/>
            </a:pPr>
            <a:r>
              <a:rPr lang="en-IN" dirty="0"/>
              <a:t>Define the skeleton of an algorithm in an operation, deferring some steps to subclasses. </a:t>
            </a:r>
            <a:endParaRPr lang="en-US" dirty="0"/>
          </a:p>
          <a:p>
            <a:pPr lvl="0">
              <a:buFont typeface="Wingdings" pitchFamily="2" charset="2"/>
              <a:buChar char="§"/>
            </a:pPr>
            <a:r>
              <a:rPr lang="en-IN" dirty="0"/>
              <a:t>Template Method lets subclasses redefine certain steps of an algorithm without changing the algorithm's structure. </a:t>
            </a:r>
            <a:endParaRPr lang="en-US" dirty="0"/>
          </a:p>
        </p:txBody>
      </p:sp>
      <p:pic>
        <p:nvPicPr>
          <p:cNvPr id="9" name="Picture 8"/>
          <p:cNvPicPr/>
          <p:nvPr/>
        </p:nvPicPr>
        <p:blipFill>
          <a:blip r:embed="rId3"/>
          <a:srcRect/>
          <a:stretch>
            <a:fillRect/>
          </a:stretch>
        </p:blipFill>
        <p:spPr bwMode="auto">
          <a:xfrm>
            <a:off x="3048000" y="1981200"/>
            <a:ext cx="4648200" cy="1447800"/>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582341"/>
            <a:ext cx="8229600" cy="2031325"/>
          </a:xfrm>
          <a:prstGeom prst="rect">
            <a:avLst/>
          </a:prstGeom>
        </p:spPr>
        <p:txBody>
          <a:bodyPr wrap="square">
            <a:spAutoFit/>
          </a:bodyPr>
          <a:lstStyle/>
          <a:p>
            <a:pPr algn="just"/>
            <a:r>
              <a:rPr lang="en-US" dirty="0"/>
              <a:t>The Template Method defines a skeleton of an algorithm in an operation, and defers some steps to subclasses. Home builders use the Template Method when developing a new subdivision. A typical subdivision consists of a limited number of floor plans with different variations available for each. Within a floor plan, the foundation, framing, plumbing, and wiring will be identical for each house. Variation is introduced in the later stages of construction to produce a wider variety of models.</a:t>
            </a:r>
          </a:p>
        </p:txBody>
      </p:sp>
      <p:pic>
        <p:nvPicPr>
          <p:cNvPr id="11266" name="Picture 2"/>
          <p:cNvPicPr>
            <a:picLocks noChangeAspect="1" noChangeArrowheads="1"/>
          </p:cNvPicPr>
          <p:nvPr/>
        </p:nvPicPr>
        <p:blipFill>
          <a:blip r:embed="rId3"/>
          <a:srcRect/>
          <a:stretch>
            <a:fillRect/>
          </a:stretch>
        </p:blipFill>
        <p:spPr bwMode="auto">
          <a:xfrm>
            <a:off x="2362200" y="3581400"/>
            <a:ext cx="4876800" cy="2743200"/>
          </a:xfrm>
          <a:prstGeom prst="rect">
            <a:avLst/>
          </a:prstGeom>
          <a:noFill/>
          <a:ln w="9525">
            <a:noFill/>
            <a:miter lim="800000"/>
            <a:headEnd/>
            <a:tailEnd/>
          </a:ln>
          <a:effectLst/>
        </p:spPr>
      </p:pic>
      <p:sp>
        <p:nvSpPr>
          <p:cNvPr id="6" name="Rectangle 5"/>
          <p:cNvSpPr/>
          <p:nvPr/>
        </p:nvSpPr>
        <p:spPr>
          <a:xfrm>
            <a:off x="609600" y="1066800"/>
            <a:ext cx="7696200" cy="400110"/>
          </a:xfrm>
          <a:prstGeom prst="rect">
            <a:avLst/>
          </a:prstGeom>
        </p:spPr>
        <p:txBody>
          <a:bodyPr wrap="square">
            <a:spAutoFit/>
          </a:bodyPr>
          <a:lstStyle/>
          <a:p>
            <a:r>
              <a:rPr lang="en-US" sz="2000" b="1" u="sng" dirty="0"/>
              <a:t>Non-software examples of  Template Pattern</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914400"/>
            <a:ext cx="7696200" cy="400110"/>
          </a:xfrm>
          <a:prstGeom prst="rect">
            <a:avLst/>
          </a:prstGeom>
        </p:spPr>
        <p:txBody>
          <a:bodyPr wrap="square">
            <a:spAutoFit/>
          </a:bodyPr>
          <a:lstStyle/>
          <a:p>
            <a:r>
              <a:rPr lang="en-US" sz="2000" b="1" u="sng" dirty="0"/>
              <a:t>Scenario on Template Pattern</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895600"/>
            <a:ext cx="7315200" cy="646331"/>
          </a:xfrm>
          <a:prstGeom prst="rect">
            <a:avLst/>
          </a:prstGeom>
          <a:noFill/>
        </p:spPr>
        <p:txBody>
          <a:bodyPr wrap="square" rtlCol="0">
            <a:spAutoFit/>
          </a:bodyPr>
          <a:lstStyle/>
          <a:p>
            <a:pPr algn="ctr"/>
            <a:r>
              <a:rPr lang="en-US" sz="3600" b="1" dirty="0">
                <a:solidFill>
                  <a:srgbClr val="FF0000"/>
                </a:solidFill>
              </a:rPr>
              <a:t>Template Pattern : Demo</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6096000" cy="819912"/>
          </a:xfrm>
        </p:spPr>
        <p:txBody>
          <a:bodyPr>
            <a:normAutofit/>
          </a:bodyPr>
          <a:lstStyle/>
          <a:p>
            <a:r>
              <a:rPr lang="en-US" sz="4400" dirty="0"/>
              <a:t>Builder Design Pattern</a:t>
            </a:r>
          </a:p>
        </p:txBody>
      </p:sp>
      <p:sp>
        <p:nvSpPr>
          <p:cNvPr id="3" name="Content Placeholder 2"/>
          <p:cNvSpPr>
            <a:spLocks noGrp="1"/>
          </p:cNvSpPr>
          <p:nvPr>
            <p:ph idx="1"/>
          </p:nvPr>
        </p:nvSpPr>
        <p:spPr/>
        <p:txBody>
          <a:bodyPr>
            <a:normAutofit fontScale="85000" lnSpcReduction="20000"/>
          </a:bodyPr>
          <a:lstStyle/>
          <a:p>
            <a:pPr algn="just"/>
            <a:r>
              <a:rPr lang="en-US" dirty="0"/>
              <a:t>Use the Builder design pattern when you want client code to have control over the construction process but want to be able to end up with different kinds of objects (each of which is built by a different type of builder). </a:t>
            </a:r>
          </a:p>
          <a:p>
            <a:pPr algn="just"/>
            <a:r>
              <a:rPr lang="en-US" dirty="0"/>
              <a:t>For example, this is the pattern you want when you’re building robots using the same construction process but want to be able to end up with different kinds of robots — all the client code has to do is to load different builders; the construction process stays the same</a:t>
            </a:r>
          </a:p>
          <a:p>
            <a:pPr algn="just"/>
            <a:r>
              <a:rPr lang="en-US" dirty="0"/>
              <a:t>Builder pattern is useful when the construction of the object is very complex. The main objective is to separate the construction of objects and their representations. If we are able to separate the construction and representation, we can then get many representations from the same construction. </a:t>
            </a:r>
          </a:p>
        </p:txBody>
      </p:sp>
      <p:pic>
        <p:nvPicPr>
          <p:cNvPr id="12290" name="Picture 2"/>
          <p:cNvPicPr>
            <a:picLocks noChangeAspect="1" noChangeArrowheads="1"/>
          </p:cNvPicPr>
          <p:nvPr/>
        </p:nvPicPr>
        <p:blipFill>
          <a:blip r:embed="rId3"/>
          <a:srcRect r="51212" b="54645"/>
          <a:stretch>
            <a:fillRect/>
          </a:stretch>
        </p:blipFill>
        <p:spPr bwMode="auto">
          <a:xfrm>
            <a:off x="6748463" y="0"/>
            <a:ext cx="2395537" cy="1581150"/>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381000"/>
            <a:ext cx="5562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dirty="0">
                <a:ln>
                  <a:noFill/>
                </a:ln>
                <a:solidFill>
                  <a:schemeClr val="tx1"/>
                </a:solidFill>
                <a:effectLst/>
                <a:latin typeface="Times New Roman" pitchFamily="18" charset="0"/>
                <a:ea typeface="Calibri" pitchFamily="34" charset="0"/>
                <a:cs typeface="Times New Roman" pitchFamily="18" charset="0"/>
              </a:rPr>
              <a:t>Builder </a:t>
            </a: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design pattern:</a:t>
            </a:r>
            <a:endParaRPr kumimoji="0" lang="en-US" sz="4400" b="0" i="0" u="none" strike="noStrike" cap="none" normalizeH="0" baseline="0" dirty="0">
              <a:ln>
                <a:noFill/>
              </a:ln>
              <a:solidFill>
                <a:schemeClr val="tx1"/>
              </a:solidFill>
              <a:effectLst/>
              <a:latin typeface="Arial" pitchFamily="34" charset="0"/>
            </a:endParaRPr>
          </a:p>
        </p:txBody>
      </p:sp>
      <p:sp>
        <p:nvSpPr>
          <p:cNvPr id="7170" name="Rectangle 2"/>
          <p:cNvSpPr>
            <a:spLocks noChangeArrowheads="1"/>
          </p:cNvSpPr>
          <p:nvPr/>
        </p:nvSpPr>
        <p:spPr bwMode="auto">
          <a:xfrm>
            <a:off x="0" y="914400"/>
            <a:ext cx="9144000" cy="40011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P</a:t>
            </a:r>
            <a:r>
              <a:rPr kumimoji="0" lang="en-US" sz="20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urpose</a:t>
            </a:r>
            <a:endParaRPr kumimoji="0" lang="en-US" sz="4400" b="0" i="0" u="none" strike="noStrike" cap="none" normalizeH="0" baseline="0" dirty="0">
              <a:ln>
                <a:noFill/>
              </a:ln>
              <a:solidFill>
                <a:schemeClr val="tx1"/>
              </a:solidFill>
              <a:effectLst/>
              <a:latin typeface="Arial" pitchFamily="34" charset="0"/>
            </a:endParaRPr>
          </a:p>
        </p:txBody>
      </p:sp>
      <p:sp>
        <p:nvSpPr>
          <p:cNvPr id="7171" name="Rectangle 3"/>
          <p:cNvSpPr>
            <a:spLocks noChangeArrowheads="1"/>
          </p:cNvSpPr>
          <p:nvPr/>
        </p:nvSpPr>
        <p:spPr bwMode="auto">
          <a:xfrm>
            <a:off x="0" y="5442228"/>
            <a:ext cx="9144000" cy="1415772"/>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a:t>
            </a:r>
            <a:r>
              <a:rPr kumimoji="0" lang="en-US" sz="14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pplications</a:t>
            </a:r>
            <a:endParaRPr kumimoji="0" lang="en-US" b="0" i="0" u="none" strike="noStrike" cap="none" normalizeH="0" baseline="0" dirty="0">
              <a:ln>
                <a:noFill/>
              </a:ln>
              <a:solidFill>
                <a:schemeClr val="tx1"/>
              </a:solidFill>
              <a:effectLst/>
              <a:latin typeface="Arial" pitchFamily="34" charset="0"/>
            </a:endParaRPr>
          </a:p>
          <a:p>
            <a:pPr lvl="0">
              <a:buFont typeface="Wingdings" pitchFamily="2" charset="2"/>
              <a:buChar char="§"/>
            </a:pPr>
            <a:r>
              <a:rPr lang="en-IN" dirty="0"/>
              <a:t>The algorithm for creating a complex object should be independent of the parts that make up the object and how they're assembled. </a:t>
            </a:r>
            <a:endParaRPr lang="en-US" dirty="0"/>
          </a:p>
          <a:p>
            <a:pPr>
              <a:buFont typeface="Wingdings" pitchFamily="2" charset="2"/>
              <a:buChar char="§"/>
            </a:pPr>
            <a:r>
              <a:rPr lang="en-IN" dirty="0"/>
              <a:t>The construction process must allow different representations for the object that's constructed</a:t>
            </a:r>
            <a:endParaRPr lang="en-US" dirty="0"/>
          </a:p>
        </p:txBody>
      </p:sp>
      <p:sp>
        <p:nvSpPr>
          <p:cNvPr id="7" name="Rectangle 6"/>
          <p:cNvSpPr/>
          <p:nvPr/>
        </p:nvSpPr>
        <p:spPr>
          <a:xfrm>
            <a:off x="0" y="1295400"/>
            <a:ext cx="9144000" cy="646331"/>
          </a:xfrm>
          <a:prstGeom prst="rect">
            <a:avLst/>
          </a:prstGeom>
        </p:spPr>
        <p:txBody>
          <a:bodyPr wrap="square">
            <a:spAutoFit/>
          </a:bodyPr>
          <a:lstStyle/>
          <a:p>
            <a:pPr lvl="0">
              <a:buFont typeface="Wingdings" pitchFamily="2" charset="2"/>
              <a:buChar char="§"/>
            </a:pPr>
            <a:r>
              <a:rPr lang="en-IN" dirty="0"/>
              <a:t>Separate the construction of a complex object from its representation so that the same construction process can create different representations</a:t>
            </a:r>
            <a:endParaRPr lang="en-US" dirty="0"/>
          </a:p>
        </p:txBody>
      </p:sp>
      <p:pic>
        <p:nvPicPr>
          <p:cNvPr id="8" name="Picture 7"/>
          <p:cNvPicPr/>
          <p:nvPr/>
        </p:nvPicPr>
        <p:blipFill>
          <a:blip r:embed="rId3"/>
          <a:srcRect/>
          <a:stretch>
            <a:fillRect/>
          </a:stretch>
        </p:blipFill>
        <p:spPr bwMode="auto">
          <a:xfrm>
            <a:off x="1600200" y="2286000"/>
            <a:ext cx="5638800" cy="27432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big four OOP building blocks</a:t>
            </a:r>
          </a:p>
        </p:txBody>
      </p:sp>
      <p:sp>
        <p:nvSpPr>
          <p:cNvPr id="3" name="Content Placeholder 2"/>
          <p:cNvSpPr>
            <a:spLocks noGrp="1"/>
          </p:cNvSpPr>
          <p:nvPr>
            <p:ph idx="1"/>
          </p:nvPr>
        </p:nvSpPr>
        <p:spPr/>
        <p:txBody>
          <a:bodyPr/>
          <a:lstStyle/>
          <a:p>
            <a:pPr marL="514350" indent="-514350">
              <a:buFont typeface="Wingdings" pitchFamily="2" charset="2"/>
              <a:buChar char="q"/>
            </a:pPr>
            <a:r>
              <a:rPr lang="en-US" dirty="0"/>
              <a:t>There are four pillars of OOP </a:t>
            </a:r>
          </a:p>
          <a:p>
            <a:pPr marL="880110" lvl="1" indent="-514350">
              <a:buFont typeface="Wingdings" pitchFamily="2" charset="2"/>
              <a:buChar char="q"/>
            </a:pPr>
            <a:r>
              <a:rPr lang="en-US" dirty="0"/>
              <a:t>Abstraction</a:t>
            </a:r>
          </a:p>
          <a:p>
            <a:pPr marL="880110" lvl="1" indent="-514350">
              <a:buFont typeface="Wingdings" pitchFamily="2" charset="2"/>
              <a:buChar char="q"/>
            </a:pPr>
            <a:r>
              <a:rPr lang="en-US" dirty="0"/>
              <a:t>Encapsulation</a:t>
            </a:r>
          </a:p>
          <a:p>
            <a:pPr marL="880110" lvl="1" indent="-514350">
              <a:buFont typeface="Wingdings" pitchFamily="2" charset="2"/>
              <a:buChar char="q"/>
            </a:pPr>
            <a:r>
              <a:rPr lang="en-US" dirty="0"/>
              <a:t>Polymorphism</a:t>
            </a:r>
          </a:p>
          <a:p>
            <a:pPr marL="880110" lvl="1" indent="-514350">
              <a:buFont typeface="Wingdings" pitchFamily="2" charset="2"/>
              <a:buChar char="q"/>
            </a:pPr>
            <a:r>
              <a:rPr lang="en-US" dirty="0"/>
              <a:t>Inheritance.</a:t>
            </a:r>
          </a:p>
          <a:p>
            <a:endParaRPr lang="en-US" dirty="0"/>
          </a:p>
          <a:p>
            <a:pPr>
              <a:buNone/>
            </a:pPr>
            <a:r>
              <a:rPr lang="en-US" dirty="0"/>
              <a:t>I discuss these in the following sections.</a:t>
            </a:r>
          </a:p>
          <a:p>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1"/>
          <p:cNvSpPr>
            <a:spLocks noChangeArrowheads="1"/>
          </p:cNvSpPr>
          <p:nvPr/>
        </p:nvSpPr>
        <p:spPr bwMode="auto">
          <a:xfrm>
            <a:off x="0" y="990600"/>
            <a:ext cx="9144000" cy="369332"/>
          </a:xfrm>
          <a:prstGeom prst="rect">
            <a:avLst/>
          </a:prstGeom>
          <a:solidFill>
            <a:srgbClr val="CCCCFF"/>
          </a:solidFill>
          <a:ln w="9525">
            <a:noFill/>
            <a:miter lim="800000"/>
            <a:headEnd/>
            <a:tailEnd/>
          </a:ln>
          <a:effectLst/>
        </p:spPr>
        <p:txBody>
          <a:bodyPr vert="horz" wrap="square" lIns="0" tIns="45720" rIns="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Verdana" pitchFamily="34" charset="0"/>
                <a:ea typeface="Times New Roman" pitchFamily="18" charset="0"/>
              </a:rPr>
              <a:t>Interaction</a:t>
            </a:r>
            <a:endParaRPr kumimoji="0" lang="en-US" sz="1800" b="0" i="0" u="none" strike="noStrike" cap="none" normalizeH="0" baseline="0" dirty="0">
              <a:ln>
                <a:noFill/>
              </a:ln>
              <a:solidFill>
                <a:schemeClr val="tx1"/>
              </a:solidFill>
              <a:effectLst/>
              <a:latin typeface="Arial" pitchFamily="34" charset="0"/>
            </a:endParaRPr>
          </a:p>
        </p:txBody>
      </p:sp>
      <p:pic>
        <p:nvPicPr>
          <p:cNvPr id="4" name="Picture 3" descr="C:\Program Files\StarUML\modules\staruml-pattern\pattern repository\GoF\Builder\Build_Model_Seq1.gif"/>
          <p:cNvPicPr/>
          <p:nvPr/>
        </p:nvPicPr>
        <p:blipFill>
          <a:blip r:embed="rId2"/>
          <a:srcRect/>
          <a:stretch>
            <a:fillRect/>
          </a:stretch>
        </p:blipFill>
        <p:spPr bwMode="auto">
          <a:xfrm>
            <a:off x="1066800" y="1600200"/>
            <a:ext cx="6858000" cy="4419600"/>
          </a:xfrm>
          <a:prstGeom prst="rect">
            <a:avLst/>
          </a:prstGeom>
          <a:noFill/>
          <a:ln w="9525">
            <a:noFill/>
            <a:miter lim="800000"/>
            <a:headEnd/>
            <a:tailEnd/>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066800"/>
            <a:ext cx="8229600" cy="3139321"/>
          </a:xfrm>
          <a:prstGeom prst="rect">
            <a:avLst/>
          </a:prstGeom>
        </p:spPr>
        <p:txBody>
          <a:bodyPr wrap="square">
            <a:spAutoFit/>
          </a:bodyPr>
          <a:lstStyle/>
          <a:p>
            <a:pPr algn="just"/>
            <a:r>
              <a:rPr lang="en-US" dirty="0"/>
              <a:t>The Builder pattern separates the construction of a complex object from its representation so that the same construction process can create different representations. This pattern is used by fast food restaurants to construct children's meals. Children's meals typically consist of a main item, a side item, a drink, and a toy (e.g., a hamburger, fries, Coke, and toy car). Note that there can be variation in the content of the children's meal, but the construction process is the same. Whether a customer orders a hamburger, cheeseburger, or chicken, the process is the same. The employee at the counter directs the crew to assemble a main item, side item, and toy. These items are then placed in a bag. The drink is placed in a cup and remains outside of the bag. This same process is used at competing restaurants. </a:t>
            </a:r>
          </a:p>
        </p:txBody>
      </p:sp>
      <p:sp>
        <p:nvSpPr>
          <p:cNvPr id="5" name="Rectangle 4"/>
          <p:cNvSpPr/>
          <p:nvPr/>
        </p:nvSpPr>
        <p:spPr>
          <a:xfrm>
            <a:off x="533400" y="609600"/>
            <a:ext cx="7696200" cy="400110"/>
          </a:xfrm>
          <a:prstGeom prst="rect">
            <a:avLst/>
          </a:prstGeom>
        </p:spPr>
        <p:txBody>
          <a:bodyPr wrap="square">
            <a:spAutoFit/>
          </a:bodyPr>
          <a:lstStyle/>
          <a:p>
            <a:r>
              <a:rPr lang="en-US" sz="2000" b="1" u="sng" dirty="0"/>
              <a:t>Non-software examples of  Builder Pattern</a:t>
            </a:r>
          </a:p>
        </p:txBody>
      </p:sp>
      <p:pic>
        <p:nvPicPr>
          <p:cNvPr id="13314" name="Picture 2"/>
          <p:cNvPicPr>
            <a:picLocks noChangeAspect="1" noChangeArrowheads="1"/>
          </p:cNvPicPr>
          <p:nvPr/>
        </p:nvPicPr>
        <p:blipFill>
          <a:blip r:embed="rId3"/>
          <a:srcRect/>
          <a:stretch>
            <a:fillRect/>
          </a:stretch>
        </p:blipFill>
        <p:spPr bwMode="auto">
          <a:xfrm>
            <a:off x="3322846" y="4114800"/>
            <a:ext cx="4525753" cy="2495550"/>
          </a:xfrm>
          <a:prstGeom prst="rect">
            <a:avLst/>
          </a:prstGeom>
          <a:noFill/>
          <a:ln w="9525">
            <a:noFill/>
            <a:miter lim="800000"/>
            <a:headEnd/>
            <a:tailEnd/>
          </a:ln>
          <a:effec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762000"/>
            <a:ext cx="6248400" cy="5721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31346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804863"/>
            <a:ext cx="8610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35489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447800"/>
            <a:ext cx="8458200" cy="2862322"/>
          </a:xfrm>
          <a:prstGeom prst="rect">
            <a:avLst/>
          </a:prstGeom>
        </p:spPr>
        <p:txBody>
          <a:bodyPr wrap="square">
            <a:spAutoFit/>
          </a:bodyPr>
          <a:lstStyle/>
          <a:p>
            <a:r>
              <a:rPr lang="en-US" dirty="0"/>
              <a:t>The construction process is same for both the types of reports but they result in different representations. </a:t>
            </a:r>
          </a:p>
          <a:p>
            <a:r>
              <a:rPr lang="en-US" dirty="0"/>
              <a:t>There are three main parts when you want to implement builder patterns. </a:t>
            </a:r>
          </a:p>
          <a:p>
            <a:r>
              <a:rPr lang="en-US" dirty="0"/>
              <a:t>• </a:t>
            </a:r>
            <a:r>
              <a:rPr lang="en-US" b="1" dirty="0"/>
              <a:t>Builder </a:t>
            </a:r>
            <a:r>
              <a:rPr lang="en-US" dirty="0"/>
              <a:t>- Builder is responsible for defining the construction process for individual parts. Builder has those individual processes to initialize and configure the product. </a:t>
            </a:r>
          </a:p>
          <a:p>
            <a:r>
              <a:rPr lang="en-US" dirty="0"/>
              <a:t>• </a:t>
            </a:r>
            <a:r>
              <a:rPr lang="en-US" b="1" dirty="0"/>
              <a:t>Director </a:t>
            </a:r>
            <a:r>
              <a:rPr lang="en-US" dirty="0"/>
              <a:t>- Director takes those individual processes from the builder and defines the sequence to build the product. </a:t>
            </a:r>
          </a:p>
          <a:p>
            <a:r>
              <a:rPr lang="en-US" dirty="0"/>
              <a:t>• </a:t>
            </a:r>
            <a:r>
              <a:rPr lang="en-US" b="1" dirty="0"/>
              <a:t>Product </a:t>
            </a:r>
            <a:r>
              <a:rPr lang="en-US" dirty="0"/>
              <a:t>- Product is the final object which is produced from the builder and director coordination. </a:t>
            </a:r>
          </a:p>
        </p:txBody>
      </p:sp>
    </p:spTree>
    <p:extLst>
      <p:ext uri="{BB962C8B-B14F-4D97-AF65-F5344CB8AC3E}">
        <p14:creationId xmlns:p14="http://schemas.microsoft.com/office/powerpoint/2010/main" val="36460787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914400"/>
            <a:ext cx="7696200" cy="400110"/>
          </a:xfrm>
          <a:prstGeom prst="rect">
            <a:avLst/>
          </a:prstGeom>
        </p:spPr>
        <p:txBody>
          <a:bodyPr wrap="square">
            <a:spAutoFit/>
          </a:bodyPr>
          <a:lstStyle/>
          <a:p>
            <a:r>
              <a:rPr lang="en-US" sz="2000" b="1" u="sng" dirty="0"/>
              <a:t>Scenario on Builder Pattern</a:t>
            </a:r>
          </a:p>
        </p:txBody>
      </p:sp>
      <p:sp>
        <p:nvSpPr>
          <p:cNvPr id="4" name="Rectangle 3"/>
          <p:cNvSpPr/>
          <p:nvPr/>
        </p:nvSpPr>
        <p:spPr>
          <a:xfrm>
            <a:off x="533400" y="1524000"/>
            <a:ext cx="8153400" cy="2862322"/>
          </a:xfrm>
          <a:prstGeom prst="rect">
            <a:avLst/>
          </a:prstGeom>
        </p:spPr>
        <p:txBody>
          <a:bodyPr wrap="square">
            <a:spAutoFit/>
          </a:bodyPr>
          <a:lstStyle/>
          <a:p>
            <a:pPr algn="just"/>
            <a:r>
              <a:rPr lang="en-US" dirty="0"/>
              <a:t>Say, we have to plan for a children meal at a fast food restaurant. What is it comprised of? Well, a burger, a cold drink, a medium fries and a toy.</a:t>
            </a:r>
          </a:p>
          <a:p>
            <a:pPr algn="just"/>
            <a:r>
              <a:rPr lang="en-US" dirty="0"/>
              <a:t>This is common to all the fast food restaurants and all the children meals. Here, what is important? Every time a children’s meal is ordered, the service boy will take a burger, a fries, a cold drink and a toy. Now suppose, there are 3 types of burgers available. Vegetable, Fish and Chicken, 2 types of cold drinks available. Cola and Orange and 2 types of toys available, a car and a doll.</a:t>
            </a:r>
          </a:p>
          <a:p>
            <a:pPr algn="just"/>
            <a:r>
              <a:rPr lang="en-US" dirty="0"/>
              <a:t>So, the order might be a combination of one of these, but the process will be the same. One burger, one cold drink, one fries and one toy. All these items are placed in a paper bag and is given to the customer.</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The main difference between the Template Method and the Builder design patterns is in who creates the sequence of steps in the algorithm. </a:t>
            </a:r>
          </a:p>
          <a:p>
            <a:r>
              <a:rPr lang="en-US" dirty="0"/>
              <a:t>In the Template Method, you do, and subclasses can make alterations. In the Builder pattern, the client code sets the sequence and number of steps in the algorithm and swaps between the builders you provide to create various objects that embody that algorithm.</a:t>
            </a:r>
          </a:p>
          <a:p>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1300163"/>
            <a:ext cx="8877300" cy="532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19519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895600"/>
            <a:ext cx="7315200" cy="646331"/>
          </a:xfrm>
          <a:prstGeom prst="rect">
            <a:avLst/>
          </a:prstGeom>
          <a:noFill/>
        </p:spPr>
        <p:txBody>
          <a:bodyPr wrap="square" rtlCol="0">
            <a:spAutoFit/>
          </a:bodyPr>
          <a:lstStyle/>
          <a:p>
            <a:pPr algn="ctr"/>
            <a:r>
              <a:rPr lang="en-US" sz="3600" b="1" dirty="0">
                <a:solidFill>
                  <a:srgbClr val="FF0000"/>
                </a:solidFill>
              </a:rPr>
              <a:t>Builder Pattern : Demo</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Command pattern</a:t>
            </a:r>
            <a:br>
              <a:rPr lang="en-US" dirty="0"/>
            </a:br>
            <a:endParaRPr lang="en-US" dirty="0"/>
          </a:p>
        </p:txBody>
      </p:sp>
      <p:sp>
        <p:nvSpPr>
          <p:cNvPr id="3" name="Content Placeholder 2"/>
          <p:cNvSpPr>
            <a:spLocks noGrp="1"/>
          </p:cNvSpPr>
          <p:nvPr>
            <p:ph idx="1"/>
          </p:nvPr>
        </p:nvSpPr>
        <p:spPr>
          <a:xfrm>
            <a:off x="457200" y="1447800"/>
            <a:ext cx="8229600" cy="4693920"/>
          </a:xfrm>
        </p:spPr>
        <p:txBody>
          <a:bodyPr>
            <a:normAutofit fontScale="77500" lnSpcReduction="20000"/>
          </a:bodyPr>
          <a:lstStyle/>
          <a:p>
            <a:pPr algn="just"/>
            <a:r>
              <a:rPr lang="en-US" dirty="0"/>
              <a:t>In object-oriented programming, the </a:t>
            </a:r>
            <a:r>
              <a:rPr lang="en-US" b="1" dirty="0"/>
              <a:t>command pattern</a:t>
            </a:r>
            <a:r>
              <a:rPr lang="en-US" dirty="0"/>
              <a:t> is a design pattern in which an object is used to represent and </a:t>
            </a:r>
            <a:r>
              <a:rPr lang="en-US" b="1" dirty="0"/>
              <a:t>encapsulate all the information needed to call a method </a:t>
            </a:r>
            <a:r>
              <a:rPr lang="en-US" dirty="0"/>
              <a:t>at a later time. </a:t>
            </a:r>
          </a:p>
          <a:p>
            <a:pPr algn="just"/>
            <a:endParaRPr lang="en-US" dirty="0"/>
          </a:p>
          <a:p>
            <a:pPr algn="just"/>
            <a:r>
              <a:rPr lang="en-US" dirty="0"/>
              <a:t>This information includes the method name, the object that owns the method and values for the method parameters.</a:t>
            </a:r>
          </a:p>
          <a:p>
            <a:pPr algn="just"/>
            <a:r>
              <a:rPr lang="en-US" dirty="0"/>
              <a:t>Three terms always associated with the command pattern are </a:t>
            </a:r>
            <a:r>
              <a:rPr lang="en-US" b="1" i="1" dirty="0"/>
              <a:t>client</a:t>
            </a:r>
            <a:r>
              <a:rPr lang="en-US" b="1" dirty="0"/>
              <a:t>, </a:t>
            </a:r>
            <a:r>
              <a:rPr lang="en-US" b="1" i="1" dirty="0"/>
              <a:t>invoker</a:t>
            </a:r>
            <a:r>
              <a:rPr lang="en-US" dirty="0"/>
              <a:t> and </a:t>
            </a:r>
            <a:r>
              <a:rPr lang="en-US" b="1" i="1" dirty="0"/>
              <a:t>receiver</a:t>
            </a:r>
            <a:r>
              <a:rPr lang="en-US" dirty="0"/>
              <a:t>. </a:t>
            </a:r>
          </a:p>
          <a:p>
            <a:pPr algn="just"/>
            <a:r>
              <a:rPr lang="en-US" b="1" u="sng" dirty="0"/>
              <a:t>The client </a:t>
            </a:r>
            <a:r>
              <a:rPr lang="en-US" dirty="0"/>
              <a:t>instantiates the command object and provides the information required to call the method at a later time.</a:t>
            </a:r>
          </a:p>
          <a:p>
            <a:pPr algn="just"/>
            <a:r>
              <a:rPr lang="en-US" dirty="0"/>
              <a:t> </a:t>
            </a:r>
            <a:r>
              <a:rPr lang="en-US" b="1" u="sng" dirty="0"/>
              <a:t>The invoker </a:t>
            </a:r>
            <a:r>
              <a:rPr lang="en-US" dirty="0"/>
              <a:t>decides when the method should be called. </a:t>
            </a:r>
          </a:p>
          <a:p>
            <a:pPr algn="just"/>
            <a:r>
              <a:rPr lang="en-US" b="1" u="sng" dirty="0"/>
              <a:t>The receiver </a:t>
            </a:r>
            <a:r>
              <a:rPr lang="en-US" dirty="0"/>
              <a:t>is an instance of the class that contains the method's code.</a:t>
            </a:r>
          </a:p>
          <a:p>
            <a:pPr algn="just"/>
            <a:r>
              <a:rPr lang="en-US" dirty="0"/>
              <a:t>Using command objects makes it easier to construct general components that need to delegate, sequence or execute method calls at a time of their choosing without the need to know the owner of the method or the method parameters.</a:t>
            </a:r>
          </a:p>
          <a:p>
            <a:pPr algn="just"/>
            <a:endParaRPr lang="en-US" dirty="0"/>
          </a:p>
        </p:txBody>
      </p:sp>
      <p:pic>
        <p:nvPicPr>
          <p:cNvPr id="12290" name="Picture 2"/>
          <p:cNvPicPr>
            <a:picLocks noChangeAspect="1" noChangeArrowheads="1"/>
          </p:cNvPicPr>
          <p:nvPr/>
        </p:nvPicPr>
        <p:blipFill>
          <a:blip r:embed="rId3"/>
          <a:srcRect l="579" t="8823" r="61028" b="14706"/>
          <a:stretch>
            <a:fillRect/>
          </a:stretch>
        </p:blipFill>
        <p:spPr bwMode="auto">
          <a:xfrm>
            <a:off x="7614138" y="1"/>
            <a:ext cx="1529862" cy="13716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0"/>
            <a:ext cx="8229600" cy="1143000"/>
          </a:xfrm>
        </p:spPr>
        <p:txBody>
          <a:bodyPr/>
          <a:lstStyle/>
          <a:p>
            <a:pPr algn="ctr"/>
            <a:r>
              <a:rPr lang="en-US" dirty="0"/>
              <a:t>Design Patterns in Details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Chain of Responsibility pattern forwards requests along a chain of classes, but the Command pattern forwards a request only to a specific module </a:t>
            </a:r>
          </a:p>
          <a:p>
            <a:r>
              <a:rPr lang="en-US" dirty="0"/>
              <a:t>It encloses a request for a specific action inside an object and gives it a known public interface. </a:t>
            </a:r>
          </a:p>
          <a:p>
            <a:r>
              <a:rPr lang="en-US" dirty="0"/>
              <a:t>It lets you give the client the ability to make requests without knowing anything about the actual action that will be performed, and allows you to change that action without affecting the client program in any way </a:t>
            </a:r>
          </a:p>
        </p:txBody>
      </p:sp>
    </p:spTree>
    <p:extLst>
      <p:ext uri="{BB962C8B-B14F-4D97-AF65-F5344CB8AC3E}">
        <p14:creationId xmlns:p14="http://schemas.microsoft.com/office/powerpoint/2010/main" val="27602058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09600"/>
            <a:ext cx="8764524"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74691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381000"/>
            <a:ext cx="5562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dirty="0">
                <a:ln>
                  <a:noFill/>
                </a:ln>
                <a:solidFill>
                  <a:schemeClr val="tx1"/>
                </a:solidFill>
                <a:effectLst/>
                <a:latin typeface="Times New Roman" pitchFamily="18" charset="0"/>
                <a:ea typeface="Calibri" pitchFamily="34" charset="0"/>
                <a:cs typeface="Times New Roman" pitchFamily="18" charset="0"/>
              </a:rPr>
              <a:t>Command </a:t>
            </a: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design pattern:</a:t>
            </a:r>
            <a:endParaRPr kumimoji="0" lang="en-US" sz="4400" b="0" i="0" u="none" strike="noStrike" cap="none" normalizeH="0" baseline="0" dirty="0">
              <a:ln>
                <a:noFill/>
              </a:ln>
              <a:solidFill>
                <a:schemeClr val="tx1"/>
              </a:solidFill>
              <a:effectLst/>
              <a:latin typeface="Arial" pitchFamily="34" charset="0"/>
            </a:endParaRPr>
          </a:p>
        </p:txBody>
      </p:sp>
      <p:sp>
        <p:nvSpPr>
          <p:cNvPr id="7170" name="Rectangle 2"/>
          <p:cNvSpPr>
            <a:spLocks noChangeArrowheads="1"/>
          </p:cNvSpPr>
          <p:nvPr/>
        </p:nvSpPr>
        <p:spPr bwMode="auto">
          <a:xfrm>
            <a:off x="0" y="914400"/>
            <a:ext cx="9144000" cy="40011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P</a:t>
            </a:r>
            <a:r>
              <a:rPr kumimoji="0" lang="en-US" sz="20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urpose</a:t>
            </a:r>
            <a:endParaRPr kumimoji="0" lang="en-US" sz="4400" b="0" i="0" u="none" strike="noStrike" cap="none" normalizeH="0" baseline="0" dirty="0">
              <a:ln>
                <a:noFill/>
              </a:ln>
              <a:solidFill>
                <a:schemeClr val="tx1"/>
              </a:solidFill>
              <a:effectLst/>
              <a:latin typeface="Arial" pitchFamily="34" charset="0"/>
            </a:endParaRPr>
          </a:p>
        </p:txBody>
      </p:sp>
      <p:sp>
        <p:nvSpPr>
          <p:cNvPr id="7171" name="Rectangle 3"/>
          <p:cNvSpPr>
            <a:spLocks noChangeArrowheads="1"/>
          </p:cNvSpPr>
          <p:nvPr/>
        </p:nvSpPr>
        <p:spPr bwMode="auto">
          <a:xfrm>
            <a:off x="0" y="4800600"/>
            <a:ext cx="9144000" cy="2523768"/>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a:t>
            </a:r>
            <a:r>
              <a:rPr kumimoji="0" lang="en-US" sz="14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pplications</a:t>
            </a:r>
            <a:endParaRPr kumimoji="0" lang="en-US" b="0" i="0" u="none" strike="noStrike" cap="none" normalizeH="0" baseline="0" dirty="0">
              <a:ln>
                <a:noFill/>
              </a:ln>
              <a:solidFill>
                <a:schemeClr val="tx1"/>
              </a:solidFill>
              <a:effectLst/>
              <a:latin typeface="Arial" pitchFamily="34" charset="0"/>
            </a:endParaRPr>
          </a:p>
          <a:p>
            <a:pPr lvl="0">
              <a:buFont typeface="Wingdings" pitchFamily="2" charset="2"/>
              <a:buChar char="§"/>
            </a:pPr>
            <a:r>
              <a:rPr lang="en-IN" dirty="0"/>
              <a:t>parameterize objects by an action to perform, as </a:t>
            </a:r>
            <a:r>
              <a:rPr lang="en-IN" dirty="0" err="1"/>
              <a:t>MenuItem</a:t>
            </a:r>
            <a:r>
              <a:rPr lang="en-IN" dirty="0"/>
              <a:t> objects did above. You can express such parameterization in a procedural language with a </a:t>
            </a:r>
            <a:r>
              <a:rPr lang="en-IN" dirty="0" err="1"/>
              <a:t>callback</a:t>
            </a:r>
            <a:r>
              <a:rPr lang="en-IN" dirty="0"/>
              <a:t> function, that is, a function that's registered somewhere to be called at a later point. Commands are an object-oriented replacement for </a:t>
            </a:r>
            <a:r>
              <a:rPr lang="en-IN" dirty="0" err="1"/>
              <a:t>callbacks</a:t>
            </a:r>
            <a:r>
              <a:rPr lang="en-IN" dirty="0"/>
              <a:t>. </a:t>
            </a:r>
            <a:endParaRPr lang="en-US" dirty="0"/>
          </a:p>
          <a:p>
            <a:pPr lvl="0">
              <a:buFont typeface="Wingdings" pitchFamily="2" charset="2"/>
              <a:buChar char="§"/>
            </a:pPr>
            <a:r>
              <a:rPr lang="en-IN" dirty="0"/>
              <a:t>specify, queue, and execute requests at different times. A Command object can have a lifetime independent of the original request. If the receiver of a request can be represented in an address space-independent way, then you can transfer a command object for the request to a different process and </a:t>
            </a:r>
            <a:r>
              <a:rPr lang="en-IN" dirty="0" err="1"/>
              <a:t>fulfill</a:t>
            </a:r>
            <a:r>
              <a:rPr lang="en-IN" dirty="0"/>
              <a:t> the request there. </a:t>
            </a:r>
            <a:endParaRPr lang="en-US" dirty="0"/>
          </a:p>
        </p:txBody>
      </p:sp>
      <p:sp>
        <p:nvSpPr>
          <p:cNvPr id="7" name="Rectangle 6"/>
          <p:cNvSpPr/>
          <p:nvPr/>
        </p:nvSpPr>
        <p:spPr>
          <a:xfrm>
            <a:off x="0" y="1295400"/>
            <a:ext cx="9144000" cy="646331"/>
          </a:xfrm>
          <a:prstGeom prst="rect">
            <a:avLst/>
          </a:prstGeom>
        </p:spPr>
        <p:txBody>
          <a:bodyPr wrap="square">
            <a:spAutoFit/>
          </a:bodyPr>
          <a:lstStyle/>
          <a:p>
            <a:pPr lvl="0">
              <a:buFont typeface="Wingdings" pitchFamily="2" charset="2"/>
              <a:buChar char="§"/>
            </a:pPr>
            <a:r>
              <a:rPr lang="en-IN" dirty="0"/>
              <a:t>Encapsulate a request as an object, thereby letting you parameterize clients with different requests, queue or log requests, and support undoable operations. </a:t>
            </a:r>
            <a:endParaRPr lang="en-US" dirty="0"/>
          </a:p>
        </p:txBody>
      </p:sp>
      <p:pic>
        <p:nvPicPr>
          <p:cNvPr id="8" name="Picture 7"/>
          <p:cNvPicPr/>
          <p:nvPr/>
        </p:nvPicPr>
        <p:blipFill>
          <a:blip r:embed="rId3"/>
          <a:srcRect/>
          <a:stretch>
            <a:fillRect/>
          </a:stretch>
        </p:blipFill>
        <p:spPr bwMode="auto">
          <a:xfrm>
            <a:off x="1371600" y="2133600"/>
            <a:ext cx="6553200" cy="2438400"/>
          </a:xfrm>
          <a:prstGeom prst="rect">
            <a:avLst/>
          </a:prstGeom>
          <a:noFill/>
          <a:ln w="9525">
            <a:noFill/>
            <a:miter lim="800000"/>
            <a:headEnd/>
            <a:tailEnd/>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4000"/>
            <a:ext cx="9144000" cy="2862322"/>
          </a:xfrm>
          <a:prstGeom prst="rect">
            <a:avLst/>
          </a:prstGeom>
          <a:solidFill>
            <a:schemeClr val="accent4">
              <a:lumMod val="20000"/>
              <a:lumOff val="80000"/>
            </a:schemeClr>
          </a:solidFill>
        </p:spPr>
        <p:txBody>
          <a:bodyPr wrap="square">
            <a:spAutoFit/>
          </a:bodyPr>
          <a:lstStyle/>
          <a:p>
            <a:pPr lvl="0">
              <a:buFont typeface="Wingdings" pitchFamily="2" charset="2"/>
              <a:buChar char="§"/>
            </a:pPr>
            <a:r>
              <a:rPr lang="en-IN" b="1" dirty="0"/>
              <a:t>More </a:t>
            </a:r>
            <a:r>
              <a:rPr lang="en-IN" b="1" dirty="0" err="1"/>
              <a:t>Applicatons</a:t>
            </a:r>
            <a:endParaRPr lang="en-IN" b="1" dirty="0"/>
          </a:p>
          <a:p>
            <a:pPr lvl="0">
              <a:buFont typeface="Wingdings" pitchFamily="2" charset="2"/>
              <a:buChar char="§"/>
            </a:pPr>
            <a:r>
              <a:rPr lang="en-IN" b="1" dirty="0"/>
              <a:t>support undo</a:t>
            </a:r>
            <a:r>
              <a:rPr lang="en-IN" dirty="0"/>
              <a:t>. The Command's Execute operation can store state for reversing its effects in the command itself. The Command interface must have an added </a:t>
            </a:r>
            <a:r>
              <a:rPr lang="en-IN" dirty="0" err="1"/>
              <a:t>Unexecute</a:t>
            </a:r>
            <a:r>
              <a:rPr lang="en-IN" dirty="0"/>
              <a:t> operation that reverses the effects of a previous call to Execute. Executed commands are stored in a history list. Unlimited-level undo and redo is achieved by traversing this list backwards and forwards calling </a:t>
            </a:r>
            <a:r>
              <a:rPr lang="en-IN" dirty="0" err="1"/>
              <a:t>Unexecute</a:t>
            </a:r>
            <a:r>
              <a:rPr lang="en-IN" dirty="0"/>
              <a:t> and Execute, respectively. </a:t>
            </a:r>
            <a:endParaRPr lang="en-US" dirty="0"/>
          </a:p>
          <a:p>
            <a:pPr lvl="0">
              <a:buFont typeface="Wingdings" pitchFamily="2" charset="2"/>
              <a:buChar char="§"/>
            </a:pPr>
            <a:r>
              <a:rPr lang="en-IN" b="1" dirty="0"/>
              <a:t>support logging</a:t>
            </a:r>
            <a:r>
              <a:rPr lang="en-IN" dirty="0"/>
              <a:t> changes so that they can be reapplied in case of a system crash. By augmenting the Command interface with load and store operations, you can keep a persistent log of changes. Recovering from a crash involves reloading logged commands from disk and </a:t>
            </a:r>
            <a:r>
              <a:rPr lang="en-IN" dirty="0" err="1"/>
              <a:t>reexecuting</a:t>
            </a:r>
            <a:r>
              <a:rPr lang="en-IN" dirty="0"/>
              <a:t> them with the Execute operation. </a:t>
            </a:r>
            <a:endParaRPr lang="en-US" dirty="0"/>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1"/>
          <p:cNvSpPr>
            <a:spLocks noChangeArrowheads="1"/>
          </p:cNvSpPr>
          <p:nvPr/>
        </p:nvSpPr>
        <p:spPr bwMode="auto">
          <a:xfrm>
            <a:off x="0" y="990600"/>
            <a:ext cx="9144000" cy="369332"/>
          </a:xfrm>
          <a:prstGeom prst="rect">
            <a:avLst/>
          </a:prstGeom>
          <a:solidFill>
            <a:srgbClr val="CCCCFF"/>
          </a:solidFill>
          <a:ln w="9525">
            <a:noFill/>
            <a:miter lim="800000"/>
            <a:headEnd/>
            <a:tailEnd/>
          </a:ln>
          <a:effectLst/>
        </p:spPr>
        <p:txBody>
          <a:bodyPr vert="horz" wrap="square" lIns="0" tIns="45720" rIns="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Verdana" pitchFamily="34" charset="0"/>
                <a:ea typeface="Times New Roman" pitchFamily="18" charset="0"/>
              </a:rPr>
              <a:t>Interaction</a:t>
            </a:r>
            <a:endParaRPr kumimoji="0" lang="en-US" sz="1800" b="0" i="0" u="none" strike="noStrike" cap="none" normalizeH="0" baseline="0" dirty="0">
              <a:ln>
                <a:noFill/>
              </a:ln>
              <a:solidFill>
                <a:schemeClr val="tx1"/>
              </a:solidFill>
              <a:effectLst/>
              <a:latin typeface="Arial" pitchFamily="34" charset="0"/>
            </a:endParaRPr>
          </a:p>
        </p:txBody>
      </p:sp>
      <p:pic>
        <p:nvPicPr>
          <p:cNvPr id="5" name="Picture 4" descr="C:\Program Files\StarUML\modules\staruml-pattern\pattern repository\GoF\Command\Command_Seq1.gif"/>
          <p:cNvPicPr/>
          <p:nvPr/>
        </p:nvPicPr>
        <p:blipFill>
          <a:blip r:embed="rId2"/>
          <a:srcRect/>
          <a:stretch>
            <a:fillRect/>
          </a:stretch>
        </p:blipFill>
        <p:spPr bwMode="auto">
          <a:xfrm>
            <a:off x="1219200" y="1447800"/>
            <a:ext cx="6248400" cy="2971800"/>
          </a:xfrm>
          <a:prstGeom prst="rect">
            <a:avLst/>
          </a:prstGeom>
          <a:noFill/>
          <a:ln w="9525">
            <a:noFill/>
            <a:miter lim="800000"/>
            <a:headEnd/>
            <a:tailEnd/>
          </a:ln>
        </p:spPr>
      </p:pic>
      <p:sp>
        <p:nvSpPr>
          <p:cNvPr id="6" name="Rectangle 5"/>
          <p:cNvSpPr/>
          <p:nvPr/>
        </p:nvSpPr>
        <p:spPr>
          <a:xfrm>
            <a:off x="0" y="4495800"/>
            <a:ext cx="9144000" cy="1877437"/>
          </a:xfrm>
          <a:prstGeom prst="rect">
            <a:avLst/>
          </a:prstGeom>
        </p:spPr>
        <p:txBody>
          <a:bodyPr wrap="square">
            <a:spAutoFit/>
          </a:bodyPr>
          <a:lstStyle/>
          <a:p>
            <a:pPr marL="342900" lvl="0" indent="-342900" algn="just" eaLnBrk="0" fontAlgn="base" hangingPunct="0">
              <a:spcBef>
                <a:spcPct val="0"/>
              </a:spcBef>
              <a:spcAft>
                <a:spcPct val="0"/>
              </a:spcAft>
              <a:buFont typeface="+mj-lt"/>
              <a:buAutoNum type="arabicPeriod"/>
            </a:pPr>
            <a:r>
              <a:rPr lang="en-US" sz="1600" dirty="0">
                <a:solidFill>
                  <a:prstClr val="black"/>
                </a:solidFill>
                <a:latin typeface="Verdana" pitchFamily="34" charset="0"/>
                <a:ea typeface="Times New Roman" pitchFamily="18" charset="0"/>
                <a:cs typeface="Times New Roman" pitchFamily="18" charset="0"/>
              </a:rPr>
              <a:t>The client creates a </a:t>
            </a:r>
            <a:r>
              <a:rPr lang="en-US" sz="1600" dirty="0" err="1">
                <a:solidFill>
                  <a:prstClr val="black"/>
                </a:solidFill>
                <a:latin typeface="Verdana" pitchFamily="34" charset="0"/>
                <a:ea typeface="Times New Roman" pitchFamily="18" charset="0"/>
                <a:cs typeface="Times New Roman" pitchFamily="18" charset="0"/>
              </a:rPr>
              <a:t>ConcreteCommand</a:t>
            </a:r>
            <a:r>
              <a:rPr lang="en-US" sz="1600" dirty="0">
                <a:solidFill>
                  <a:prstClr val="black"/>
                </a:solidFill>
                <a:latin typeface="Verdana" pitchFamily="34" charset="0"/>
                <a:ea typeface="Times New Roman" pitchFamily="18" charset="0"/>
                <a:cs typeface="Times New Roman" pitchFamily="18" charset="0"/>
              </a:rPr>
              <a:t> object and specifies its receiver. </a:t>
            </a:r>
            <a:endParaRPr lang="en-US" sz="2400" dirty="0">
              <a:solidFill>
                <a:prstClr val="black"/>
              </a:solidFill>
              <a:latin typeface="Calibri" pitchFamily="34" charset="0"/>
              <a:ea typeface="Calibri" pitchFamily="34" charset="0"/>
              <a:cs typeface="Times New Roman" pitchFamily="18" charset="0"/>
            </a:endParaRPr>
          </a:p>
          <a:p>
            <a:pPr marL="342900" lvl="0" indent="-342900" algn="just" eaLnBrk="0" fontAlgn="base" hangingPunct="0">
              <a:spcBef>
                <a:spcPct val="0"/>
              </a:spcBef>
              <a:spcAft>
                <a:spcPct val="0"/>
              </a:spcAft>
              <a:buFont typeface="+mj-lt"/>
              <a:buAutoNum type="arabicPeriod"/>
            </a:pPr>
            <a:r>
              <a:rPr lang="en-US" sz="1600" dirty="0">
                <a:solidFill>
                  <a:prstClr val="black"/>
                </a:solidFill>
                <a:latin typeface="Verdana" pitchFamily="34" charset="0"/>
                <a:ea typeface="Times New Roman" pitchFamily="18" charset="0"/>
                <a:cs typeface="Times New Roman" pitchFamily="18" charset="0"/>
              </a:rPr>
              <a:t>An Invoker object stores the </a:t>
            </a:r>
            <a:r>
              <a:rPr lang="en-US" sz="1600" dirty="0" err="1">
                <a:solidFill>
                  <a:prstClr val="black"/>
                </a:solidFill>
                <a:latin typeface="Verdana" pitchFamily="34" charset="0"/>
                <a:ea typeface="Times New Roman" pitchFamily="18" charset="0"/>
                <a:cs typeface="Times New Roman" pitchFamily="18" charset="0"/>
              </a:rPr>
              <a:t>ConcreteCommand</a:t>
            </a:r>
            <a:r>
              <a:rPr lang="en-US" sz="1600" dirty="0">
                <a:solidFill>
                  <a:prstClr val="black"/>
                </a:solidFill>
                <a:latin typeface="Verdana" pitchFamily="34" charset="0"/>
                <a:ea typeface="Times New Roman" pitchFamily="18" charset="0"/>
                <a:cs typeface="Times New Roman" pitchFamily="18" charset="0"/>
              </a:rPr>
              <a:t> object. </a:t>
            </a:r>
            <a:endParaRPr lang="en-US" sz="2400" dirty="0">
              <a:solidFill>
                <a:prstClr val="black"/>
              </a:solidFill>
              <a:latin typeface="Calibri" pitchFamily="34" charset="0"/>
              <a:ea typeface="Calibri" pitchFamily="34" charset="0"/>
              <a:cs typeface="Times New Roman" pitchFamily="18" charset="0"/>
            </a:endParaRPr>
          </a:p>
          <a:p>
            <a:pPr marL="342900" lvl="0" indent="-342900" algn="just" eaLnBrk="0" fontAlgn="base" hangingPunct="0">
              <a:spcBef>
                <a:spcPct val="0"/>
              </a:spcBef>
              <a:spcAft>
                <a:spcPct val="0"/>
              </a:spcAft>
              <a:buFont typeface="+mj-lt"/>
              <a:buAutoNum type="arabicPeriod"/>
            </a:pPr>
            <a:r>
              <a:rPr lang="en-US" sz="1600" dirty="0">
                <a:solidFill>
                  <a:prstClr val="black"/>
                </a:solidFill>
                <a:latin typeface="Verdana" pitchFamily="34" charset="0"/>
                <a:ea typeface="Times New Roman" pitchFamily="18" charset="0"/>
                <a:cs typeface="Times New Roman" pitchFamily="18" charset="0"/>
              </a:rPr>
              <a:t>The invoker issues a request by calling Execute on the command. When commands are undoable, </a:t>
            </a:r>
            <a:r>
              <a:rPr lang="en-US" sz="1600" dirty="0" err="1">
                <a:solidFill>
                  <a:prstClr val="black"/>
                </a:solidFill>
                <a:latin typeface="Verdana" pitchFamily="34" charset="0"/>
                <a:ea typeface="Times New Roman" pitchFamily="18" charset="0"/>
                <a:cs typeface="Times New Roman" pitchFamily="18" charset="0"/>
              </a:rPr>
              <a:t>ConcreteCommand</a:t>
            </a:r>
            <a:r>
              <a:rPr lang="en-US" sz="1600" dirty="0">
                <a:solidFill>
                  <a:prstClr val="black"/>
                </a:solidFill>
                <a:latin typeface="Verdana" pitchFamily="34" charset="0"/>
                <a:ea typeface="Times New Roman" pitchFamily="18" charset="0"/>
                <a:cs typeface="Times New Roman" pitchFamily="18" charset="0"/>
              </a:rPr>
              <a:t> stores state for undoing the command prior to invoking Execute. </a:t>
            </a:r>
            <a:endParaRPr lang="en-US" sz="2400" dirty="0">
              <a:solidFill>
                <a:prstClr val="black"/>
              </a:solidFill>
              <a:latin typeface="Calibri" pitchFamily="34" charset="0"/>
              <a:ea typeface="Calibri" pitchFamily="34" charset="0"/>
              <a:cs typeface="Times New Roman" pitchFamily="18" charset="0"/>
            </a:endParaRPr>
          </a:p>
          <a:p>
            <a:pPr marL="342900" lvl="0" indent="-342900" algn="just" eaLnBrk="0" fontAlgn="base" hangingPunct="0">
              <a:spcBef>
                <a:spcPct val="0"/>
              </a:spcBef>
              <a:spcAft>
                <a:spcPct val="0"/>
              </a:spcAft>
              <a:buFont typeface="+mj-lt"/>
              <a:buAutoNum type="arabicPeriod"/>
            </a:pPr>
            <a:r>
              <a:rPr lang="en-US" sz="1600" dirty="0">
                <a:solidFill>
                  <a:prstClr val="black"/>
                </a:solidFill>
                <a:latin typeface="Verdana" pitchFamily="34" charset="0"/>
                <a:ea typeface="Times New Roman" pitchFamily="18" charset="0"/>
                <a:cs typeface="Times New Roman" pitchFamily="18" charset="0"/>
              </a:rPr>
              <a:t>The </a:t>
            </a:r>
            <a:r>
              <a:rPr lang="en-US" sz="1600" dirty="0" err="1">
                <a:solidFill>
                  <a:prstClr val="black"/>
                </a:solidFill>
                <a:latin typeface="Verdana" pitchFamily="34" charset="0"/>
                <a:ea typeface="Times New Roman" pitchFamily="18" charset="0"/>
                <a:cs typeface="Times New Roman" pitchFamily="18" charset="0"/>
              </a:rPr>
              <a:t>ConcreteCommand</a:t>
            </a:r>
            <a:r>
              <a:rPr lang="en-US" sz="1600" dirty="0">
                <a:solidFill>
                  <a:prstClr val="black"/>
                </a:solidFill>
                <a:latin typeface="Verdana" pitchFamily="34" charset="0"/>
                <a:ea typeface="Times New Roman" pitchFamily="18" charset="0"/>
                <a:cs typeface="Times New Roman" pitchFamily="18" charset="0"/>
              </a:rPr>
              <a:t> object invokes operations on its receiver to carry out the request. </a:t>
            </a:r>
            <a:endParaRPr lang="en-US" sz="2400" dirty="0">
              <a:solidFill>
                <a:prstClr val="black"/>
              </a:solidFill>
              <a:latin typeface="Arial" pitchFamily="34"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95400"/>
            <a:ext cx="7924800" cy="2031325"/>
          </a:xfrm>
          <a:prstGeom prst="rect">
            <a:avLst/>
          </a:prstGeom>
        </p:spPr>
        <p:txBody>
          <a:bodyPr wrap="square">
            <a:spAutoFit/>
          </a:bodyPr>
          <a:lstStyle/>
          <a:p>
            <a:pPr algn="just"/>
            <a:r>
              <a:rPr lang="en-US" dirty="0"/>
              <a:t>The Command pattern allows requests to be encapsulated as objects, thereby allowing clients to be parameterized with different requests. The "check" at a diner is an example of a Command pattern. The waiter or waitress takes an order or command from a customer and encapsulates that order by writing it on the check. The order is then queued for a short order cook. Note that the pad of "checks" used by each waiter is not dependent on the menu, and therefore they can support commands to cook many different items.</a:t>
            </a:r>
          </a:p>
        </p:txBody>
      </p:sp>
      <p:pic>
        <p:nvPicPr>
          <p:cNvPr id="14338" name="Picture 2"/>
          <p:cNvPicPr>
            <a:picLocks noChangeAspect="1" noChangeArrowheads="1"/>
          </p:cNvPicPr>
          <p:nvPr/>
        </p:nvPicPr>
        <p:blipFill>
          <a:blip r:embed="rId3"/>
          <a:srcRect/>
          <a:stretch>
            <a:fillRect/>
          </a:stretch>
        </p:blipFill>
        <p:spPr bwMode="auto">
          <a:xfrm>
            <a:off x="1752600" y="3809999"/>
            <a:ext cx="6019800" cy="2789259"/>
          </a:xfrm>
          <a:prstGeom prst="rect">
            <a:avLst/>
          </a:prstGeom>
          <a:noFill/>
          <a:ln w="9525">
            <a:noFill/>
            <a:miter lim="800000"/>
            <a:headEnd/>
            <a:tailEnd/>
          </a:ln>
          <a:effectLst/>
        </p:spPr>
      </p:pic>
      <p:sp>
        <p:nvSpPr>
          <p:cNvPr id="6" name="Rectangle 5"/>
          <p:cNvSpPr/>
          <p:nvPr/>
        </p:nvSpPr>
        <p:spPr>
          <a:xfrm>
            <a:off x="838200" y="685800"/>
            <a:ext cx="4800600" cy="400110"/>
          </a:xfrm>
          <a:prstGeom prst="rect">
            <a:avLst/>
          </a:prstGeom>
        </p:spPr>
        <p:txBody>
          <a:bodyPr wrap="square">
            <a:spAutoFit/>
          </a:bodyPr>
          <a:lstStyle/>
          <a:p>
            <a:r>
              <a:rPr lang="en-US" sz="2000" b="1" dirty="0"/>
              <a:t>Non-software examples of  Command  </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81000"/>
            <a:ext cx="6248400"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209800"/>
            <a:ext cx="86010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61936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38200"/>
            <a:ext cx="8410575"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58778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33388"/>
            <a:ext cx="8686799" cy="599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1728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199"/>
            <a:ext cx="8382000" cy="6248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1204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normAutofit/>
          </a:bodyPr>
          <a:lstStyle/>
          <a:p>
            <a:r>
              <a:rPr lang="en-US" sz="3600" dirty="0"/>
              <a:t>Strategy Pattern</a:t>
            </a:r>
          </a:p>
        </p:txBody>
      </p:sp>
      <p:sp>
        <p:nvSpPr>
          <p:cNvPr id="3" name="Content Placeholder 2"/>
          <p:cNvSpPr>
            <a:spLocks noGrp="1"/>
          </p:cNvSpPr>
          <p:nvPr>
            <p:ph idx="1"/>
          </p:nvPr>
        </p:nvSpPr>
        <p:spPr>
          <a:xfrm>
            <a:off x="533400" y="1600200"/>
            <a:ext cx="8229600" cy="4389120"/>
          </a:xfrm>
        </p:spPr>
        <p:txBody>
          <a:bodyPr>
            <a:normAutofit fontScale="92500" lnSpcReduction="20000"/>
          </a:bodyPr>
          <a:lstStyle/>
          <a:p>
            <a:r>
              <a:rPr lang="en-US" dirty="0"/>
              <a:t>Algorithms can be selected on the fly.</a:t>
            </a:r>
          </a:p>
          <a:p>
            <a:r>
              <a:rPr lang="en-US" dirty="0"/>
              <a:t>In computer programming, the </a:t>
            </a:r>
            <a:r>
              <a:rPr lang="en-US" b="1" dirty="0"/>
              <a:t>strategy pattern</a:t>
            </a:r>
            <a:r>
              <a:rPr lang="en-US" dirty="0"/>
              <a:t> (also known as the </a:t>
            </a:r>
            <a:r>
              <a:rPr lang="en-US" b="1" dirty="0"/>
              <a:t>policy pattern</a:t>
            </a:r>
            <a:r>
              <a:rPr lang="en-US" dirty="0"/>
              <a:t>) is a particular software design pattern, whereby algorithms can be selected at runtime.</a:t>
            </a:r>
          </a:p>
          <a:p>
            <a:r>
              <a:rPr lang="en-US" dirty="0"/>
              <a:t>The strategy pattern is useful for situations where it is necessary to dynamically swap the algorithms used in an application. </a:t>
            </a:r>
          </a:p>
          <a:p>
            <a:r>
              <a:rPr lang="en-US" dirty="0"/>
              <a:t>The strategy pattern is intended to provide a means to define a family of algorithms, encapsulate each one as an object, and make them interchangeable. </a:t>
            </a:r>
          </a:p>
          <a:p>
            <a:r>
              <a:rPr lang="en-US" dirty="0"/>
              <a:t>The strategy pattern lets the algorithms vary independently from clients that use them.</a:t>
            </a:r>
          </a:p>
        </p:txBody>
      </p:sp>
      <p:pic>
        <p:nvPicPr>
          <p:cNvPr id="2050" name="Picture 2"/>
          <p:cNvPicPr>
            <a:picLocks noChangeAspect="1" noChangeArrowheads="1"/>
          </p:cNvPicPr>
          <p:nvPr/>
        </p:nvPicPr>
        <p:blipFill>
          <a:blip r:embed="rId2"/>
          <a:srcRect r="68298"/>
          <a:stretch>
            <a:fillRect/>
          </a:stretch>
        </p:blipFill>
        <p:spPr bwMode="auto">
          <a:xfrm>
            <a:off x="7848600" y="0"/>
            <a:ext cx="1295400" cy="1685925"/>
          </a:xfrm>
          <a:prstGeom prst="rect">
            <a:avLst/>
          </a:prstGeom>
          <a:noFill/>
          <a:ln w="9525">
            <a:noFill/>
            <a:miter lim="800000"/>
            <a:headEnd/>
            <a:tailEnd/>
          </a:ln>
          <a:effec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1447800"/>
            <a:ext cx="7620000" cy="1323439"/>
          </a:xfrm>
          <a:prstGeom prst="rect">
            <a:avLst/>
          </a:prstGeom>
        </p:spPr>
        <p:txBody>
          <a:bodyPr wrap="square">
            <a:spAutoFit/>
          </a:bodyPr>
          <a:lstStyle/>
          <a:p>
            <a:pPr algn="just"/>
            <a:r>
              <a:rPr lang="en-US" sz="2000" dirty="0"/>
              <a:t>A Command class holds some subset of the following: an object, a method to be applied to the object, and the arguments to be passed when the method is applied. The Command's "execute" method then causes the pieces to come together. </a:t>
            </a:r>
          </a:p>
        </p:txBody>
      </p:sp>
      <p:pic>
        <p:nvPicPr>
          <p:cNvPr id="13314" name="Picture 2"/>
          <p:cNvPicPr>
            <a:picLocks noChangeAspect="1" noChangeArrowheads="1"/>
          </p:cNvPicPr>
          <p:nvPr/>
        </p:nvPicPr>
        <p:blipFill>
          <a:blip r:embed="rId2"/>
          <a:srcRect/>
          <a:stretch>
            <a:fillRect/>
          </a:stretch>
        </p:blipFill>
        <p:spPr bwMode="auto">
          <a:xfrm>
            <a:off x="990600" y="3352800"/>
            <a:ext cx="7121810" cy="1676400"/>
          </a:xfrm>
          <a:prstGeom prst="rect">
            <a:avLst/>
          </a:prstGeom>
          <a:noFill/>
          <a:ln w="9525">
            <a:noFill/>
            <a:miter lim="800000"/>
            <a:headEnd/>
            <a:tailEnd/>
          </a:ln>
          <a:effec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914400"/>
            <a:ext cx="7696200" cy="400110"/>
          </a:xfrm>
          <a:prstGeom prst="rect">
            <a:avLst/>
          </a:prstGeom>
        </p:spPr>
        <p:txBody>
          <a:bodyPr wrap="square">
            <a:spAutoFit/>
          </a:bodyPr>
          <a:lstStyle/>
          <a:p>
            <a:r>
              <a:rPr lang="en-US" sz="2000" b="1" u="sng" dirty="0"/>
              <a:t>Scenario on Command Pattern</a:t>
            </a:r>
          </a:p>
        </p:txBody>
      </p:sp>
      <p:sp>
        <p:nvSpPr>
          <p:cNvPr id="4" name="Rectangle 3"/>
          <p:cNvSpPr/>
          <p:nvPr/>
        </p:nvSpPr>
        <p:spPr>
          <a:xfrm>
            <a:off x="609600" y="1443841"/>
            <a:ext cx="8077200" cy="3170099"/>
          </a:xfrm>
          <a:prstGeom prst="rect">
            <a:avLst/>
          </a:prstGeom>
        </p:spPr>
        <p:txBody>
          <a:bodyPr wrap="square">
            <a:spAutoFit/>
          </a:bodyPr>
          <a:lstStyle/>
          <a:p>
            <a:pPr algn="just"/>
            <a:r>
              <a:rPr lang="en-US" sz="2000" dirty="0"/>
              <a:t>It’s like there is a server having a lot of services to be given, and on Demand (or on command), it caters to that service for that particular client.</a:t>
            </a:r>
            <a:br>
              <a:rPr lang="en-US" sz="2000" dirty="0"/>
            </a:br>
            <a:br>
              <a:rPr lang="en-US" sz="2000" dirty="0"/>
            </a:br>
            <a:r>
              <a:rPr lang="en-US" sz="2000" dirty="0"/>
              <a:t>A classic example of this is a restaurant. A customer goes to restaurant and orders the food according to his/her choice. The waiter/ waitress takes the order (command, in this case) and hands it to the cook in the kitchen. The cook can make several types of food and so, he/she prepares the ordered item and hands it over to the waiter/waitress who in turn serves to the customer.</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762001"/>
            <a:ext cx="9058275"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76232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895600"/>
            <a:ext cx="7315200" cy="646331"/>
          </a:xfrm>
          <a:prstGeom prst="rect">
            <a:avLst/>
          </a:prstGeom>
          <a:noFill/>
        </p:spPr>
        <p:txBody>
          <a:bodyPr wrap="square" rtlCol="0">
            <a:spAutoFit/>
          </a:bodyPr>
          <a:lstStyle/>
          <a:p>
            <a:pPr algn="ctr"/>
            <a:r>
              <a:rPr lang="en-US" sz="3600" b="1" dirty="0">
                <a:solidFill>
                  <a:srgbClr val="FF0000"/>
                </a:solidFill>
              </a:rPr>
              <a:t>Command Pattern : Demo</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5486400" cy="667512"/>
          </a:xfrm>
        </p:spPr>
        <p:txBody>
          <a:bodyPr>
            <a:normAutofit fontScale="90000"/>
          </a:bodyPr>
          <a:lstStyle/>
          <a:p>
            <a:r>
              <a:rPr lang="en-US" dirty="0"/>
              <a:t>Mediator pattern</a:t>
            </a:r>
          </a:p>
        </p:txBody>
      </p:sp>
      <p:sp>
        <p:nvSpPr>
          <p:cNvPr id="3" name="Content Placeholder 2"/>
          <p:cNvSpPr>
            <a:spLocks noGrp="1"/>
          </p:cNvSpPr>
          <p:nvPr>
            <p:ph idx="1"/>
          </p:nvPr>
        </p:nvSpPr>
        <p:spPr/>
        <p:txBody>
          <a:bodyPr/>
          <a:lstStyle/>
          <a:p>
            <a:pPr algn="just"/>
            <a:r>
              <a:rPr lang="en-US" dirty="0"/>
              <a:t>With the </a:t>
            </a:r>
            <a:r>
              <a:rPr lang="en-US" b="1" dirty="0"/>
              <a:t>mediator pattern</a:t>
            </a:r>
            <a:r>
              <a:rPr lang="en-US" dirty="0"/>
              <a:t> communication between objects is encapsulated with a </a:t>
            </a:r>
            <a:r>
              <a:rPr lang="en-US" b="1" dirty="0"/>
              <a:t>mediator</a:t>
            </a:r>
            <a:r>
              <a:rPr lang="en-US" dirty="0"/>
              <a:t> object.</a:t>
            </a:r>
          </a:p>
          <a:p>
            <a:pPr algn="just"/>
            <a:r>
              <a:rPr lang="en-US" dirty="0"/>
              <a:t> Objects no longer communicate directly with each other, but instead communicate through the mediator. </a:t>
            </a:r>
          </a:p>
          <a:p>
            <a:pPr algn="just"/>
            <a:r>
              <a:rPr lang="en-US" dirty="0"/>
              <a:t>This reduces the dependencies between communicating objects, thereby lowering the coupling.</a:t>
            </a:r>
          </a:p>
        </p:txBody>
      </p:sp>
      <p:pic>
        <p:nvPicPr>
          <p:cNvPr id="9218" name="Picture 2"/>
          <p:cNvPicPr>
            <a:picLocks noChangeAspect="1" noChangeArrowheads="1"/>
          </p:cNvPicPr>
          <p:nvPr/>
        </p:nvPicPr>
        <p:blipFill>
          <a:blip r:embed="rId3"/>
          <a:srcRect t="15857" r="54030" b="20717"/>
          <a:stretch>
            <a:fillRect/>
          </a:stretch>
        </p:blipFill>
        <p:spPr bwMode="auto">
          <a:xfrm>
            <a:off x="7134224" y="0"/>
            <a:ext cx="2009776" cy="1828800"/>
          </a:xfrm>
          <a:prstGeom prst="rect">
            <a:avLst/>
          </a:prstGeom>
          <a:noFill/>
          <a:ln w="9525">
            <a:noFill/>
            <a:miter lim="800000"/>
            <a:headEnd/>
            <a:tailEnd/>
          </a:ln>
          <a:effec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381000"/>
            <a:ext cx="5562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dirty="0">
                <a:ln>
                  <a:noFill/>
                </a:ln>
                <a:solidFill>
                  <a:schemeClr val="tx1"/>
                </a:solidFill>
                <a:effectLst/>
                <a:latin typeface="Times New Roman" pitchFamily="18" charset="0"/>
                <a:ea typeface="Calibri" pitchFamily="34" charset="0"/>
                <a:cs typeface="Times New Roman" pitchFamily="18" charset="0"/>
              </a:rPr>
              <a:t>Mediator </a:t>
            </a: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design pattern:</a:t>
            </a:r>
            <a:endParaRPr kumimoji="0" lang="en-US" sz="4400" b="0" i="0" u="none" strike="noStrike" cap="none" normalizeH="0" baseline="0" dirty="0">
              <a:ln>
                <a:noFill/>
              </a:ln>
              <a:solidFill>
                <a:schemeClr val="tx1"/>
              </a:solidFill>
              <a:effectLst/>
              <a:latin typeface="Arial" pitchFamily="34" charset="0"/>
            </a:endParaRPr>
          </a:p>
        </p:txBody>
      </p:sp>
      <p:sp>
        <p:nvSpPr>
          <p:cNvPr id="7170" name="Rectangle 2"/>
          <p:cNvSpPr>
            <a:spLocks noChangeArrowheads="1"/>
          </p:cNvSpPr>
          <p:nvPr/>
        </p:nvSpPr>
        <p:spPr bwMode="auto">
          <a:xfrm>
            <a:off x="0" y="914400"/>
            <a:ext cx="9144000" cy="40011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P</a:t>
            </a:r>
            <a:r>
              <a:rPr kumimoji="0" lang="en-US" sz="20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urpose</a:t>
            </a:r>
            <a:endParaRPr kumimoji="0" lang="en-US" sz="4400" b="0" i="0" u="none" strike="noStrike" cap="none" normalizeH="0" baseline="0" dirty="0">
              <a:ln>
                <a:noFill/>
              </a:ln>
              <a:solidFill>
                <a:schemeClr val="tx1"/>
              </a:solidFill>
              <a:effectLst/>
              <a:latin typeface="Arial" pitchFamily="34" charset="0"/>
            </a:endParaRPr>
          </a:p>
        </p:txBody>
      </p:sp>
      <p:sp>
        <p:nvSpPr>
          <p:cNvPr id="7171" name="Rectangle 3"/>
          <p:cNvSpPr>
            <a:spLocks noChangeArrowheads="1"/>
          </p:cNvSpPr>
          <p:nvPr/>
        </p:nvSpPr>
        <p:spPr bwMode="auto">
          <a:xfrm>
            <a:off x="0" y="5349895"/>
            <a:ext cx="9144000" cy="1508105"/>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a:t>
            </a:r>
            <a:r>
              <a:rPr kumimoji="0" lang="en-US" sz="12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pplications</a:t>
            </a:r>
            <a:endParaRPr kumimoji="0" lang="en-US" sz="1600" b="0" i="0" u="none" strike="noStrike" cap="none" normalizeH="0" baseline="0" dirty="0">
              <a:ln>
                <a:noFill/>
              </a:ln>
              <a:solidFill>
                <a:schemeClr val="tx1"/>
              </a:solidFill>
              <a:effectLst/>
              <a:latin typeface="Arial" pitchFamily="34" charset="0"/>
            </a:endParaRPr>
          </a:p>
          <a:p>
            <a:pPr lvl="0">
              <a:buFont typeface="Wingdings" pitchFamily="2" charset="2"/>
              <a:buChar char="§"/>
            </a:pPr>
            <a:r>
              <a:rPr lang="en-IN" sz="1600" dirty="0"/>
              <a:t>a set of objects communicate in well-defined but complex ways. The resulting interdependencies are unstructured and difficult to understand. </a:t>
            </a:r>
            <a:endParaRPr lang="en-US" sz="1600" dirty="0"/>
          </a:p>
          <a:p>
            <a:pPr lvl="0">
              <a:buFont typeface="Wingdings" pitchFamily="2" charset="2"/>
              <a:buChar char="§"/>
            </a:pPr>
            <a:r>
              <a:rPr lang="en-IN" sz="1600" dirty="0"/>
              <a:t>l reusing an object is difficult because it refers to and communicates with many other objects. </a:t>
            </a:r>
            <a:endParaRPr lang="en-US" sz="1600" dirty="0"/>
          </a:p>
          <a:p>
            <a:pPr>
              <a:buFont typeface="Wingdings" pitchFamily="2" charset="2"/>
              <a:buChar char="§"/>
            </a:pPr>
            <a:r>
              <a:rPr lang="en-IN" sz="1600" dirty="0"/>
              <a:t>a </a:t>
            </a:r>
            <a:r>
              <a:rPr lang="en-IN" sz="1600" dirty="0" err="1"/>
              <a:t>behavior</a:t>
            </a:r>
            <a:r>
              <a:rPr lang="en-IN" sz="1600" dirty="0"/>
              <a:t> that's distributed between several classes should be customizable without a lot of subclassing. </a:t>
            </a:r>
            <a:endParaRPr lang="en-US" sz="1600" dirty="0"/>
          </a:p>
        </p:txBody>
      </p:sp>
      <p:sp>
        <p:nvSpPr>
          <p:cNvPr id="7" name="Rectangle 6"/>
          <p:cNvSpPr/>
          <p:nvPr/>
        </p:nvSpPr>
        <p:spPr>
          <a:xfrm>
            <a:off x="0" y="1295400"/>
            <a:ext cx="9144000" cy="923330"/>
          </a:xfrm>
          <a:prstGeom prst="rect">
            <a:avLst/>
          </a:prstGeom>
        </p:spPr>
        <p:txBody>
          <a:bodyPr wrap="square">
            <a:spAutoFit/>
          </a:bodyPr>
          <a:lstStyle/>
          <a:p>
            <a:pPr lvl="0">
              <a:buFont typeface="Wingdings" pitchFamily="2" charset="2"/>
              <a:buChar char="§"/>
            </a:pPr>
            <a:r>
              <a:rPr lang="en-IN" dirty="0"/>
              <a:t>Define an object that encapsulates how a set of objects interact. </a:t>
            </a:r>
            <a:endParaRPr lang="en-US" dirty="0"/>
          </a:p>
          <a:p>
            <a:pPr lvl="0">
              <a:buFont typeface="Wingdings" pitchFamily="2" charset="2"/>
              <a:buChar char="§"/>
            </a:pPr>
            <a:r>
              <a:rPr lang="en-IN" dirty="0"/>
              <a:t>Mediator promotes loose coupling by keeping objects from referring to each other explicitly, and it lets you vary their interaction independently. </a:t>
            </a:r>
            <a:endParaRPr lang="en-US" dirty="0"/>
          </a:p>
        </p:txBody>
      </p:sp>
      <p:pic>
        <p:nvPicPr>
          <p:cNvPr id="8" name="Picture 7"/>
          <p:cNvPicPr/>
          <p:nvPr/>
        </p:nvPicPr>
        <p:blipFill>
          <a:blip r:embed="rId3"/>
          <a:srcRect/>
          <a:stretch>
            <a:fillRect/>
          </a:stretch>
        </p:blipFill>
        <p:spPr bwMode="auto">
          <a:xfrm>
            <a:off x="1752600" y="2209800"/>
            <a:ext cx="5638800" cy="2819400"/>
          </a:xfrm>
          <a:prstGeom prst="rect">
            <a:avLst/>
          </a:prstGeom>
          <a:noFill/>
          <a:ln w="9525">
            <a:noFill/>
            <a:miter lim="800000"/>
            <a:headEnd/>
            <a:tailEnd/>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1"/>
          <p:cNvSpPr>
            <a:spLocks noChangeArrowheads="1"/>
          </p:cNvSpPr>
          <p:nvPr/>
        </p:nvSpPr>
        <p:spPr bwMode="auto">
          <a:xfrm>
            <a:off x="0" y="990600"/>
            <a:ext cx="9144000" cy="369332"/>
          </a:xfrm>
          <a:prstGeom prst="rect">
            <a:avLst/>
          </a:prstGeom>
          <a:solidFill>
            <a:srgbClr val="CCCCFF"/>
          </a:solidFill>
          <a:ln w="9525">
            <a:noFill/>
            <a:miter lim="800000"/>
            <a:headEnd/>
            <a:tailEnd/>
          </a:ln>
          <a:effectLst/>
        </p:spPr>
        <p:txBody>
          <a:bodyPr vert="horz" wrap="square" lIns="0" tIns="45720" rIns="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Verdana" pitchFamily="34" charset="0"/>
                <a:ea typeface="Times New Roman" pitchFamily="18" charset="0"/>
              </a:rPr>
              <a:t>Interaction</a:t>
            </a:r>
            <a:endParaRPr kumimoji="0" lang="en-US" sz="1800" b="0" i="0" u="none" strike="noStrike" cap="none" normalizeH="0" baseline="0" dirty="0">
              <a:ln>
                <a:noFill/>
              </a:ln>
              <a:solidFill>
                <a:schemeClr val="tx1"/>
              </a:solidFill>
              <a:effectLst/>
              <a:latin typeface="Arial" pitchFamily="34" charset="0"/>
            </a:endParaRPr>
          </a:p>
        </p:txBody>
      </p:sp>
      <p:sp>
        <p:nvSpPr>
          <p:cNvPr id="6" name="Rectangle 5"/>
          <p:cNvSpPr/>
          <p:nvPr/>
        </p:nvSpPr>
        <p:spPr>
          <a:xfrm>
            <a:off x="0" y="5257800"/>
            <a:ext cx="9144000" cy="1754326"/>
          </a:xfrm>
          <a:prstGeom prst="rect">
            <a:avLst/>
          </a:prstGeom>
          <a:solidFill>
            <a:schemeClr val="bg2"/>
          </a:solidFill>
        </p:spPr>
        <p:txBody>
          <a:bodyPr wrap="square">
            <a:spAutoFit/>
          </a:bodyPr>
          <a:lstStyle/>
          <a:p>
            <a:pPr lvl="0"/>
            <a:r>
              <a:rPr lang="en-IN" dirty="0"/>
              <a:t>Here's the succession of events by which a list box's selection passes to an entry field. </a:t>
            </a:r>
            <a:endParaRPr lang="en-US" sz="2800" dirty="0"/>
          </a:p>
          <a:p>
            <a:pPr lvl="1">
              <a:buFont typeface="Wingdings" pitchFamily="2" charset="2"/>
              <a:buChar char="§"/>
            </a:pPr>
            <a:r>
              <a:rPr lang="en-IN" dirty="0"/>
              <a:t>The list box tells its director that it's changed. </a:t>
            </a:r>
            <a:endParaRPr lang="en-US" sz="2800" dirty="0"/>
          </a:p>
          <a:p>
            <a:pPr lvl="1">
              <a:buFont typeface="Wingdings" pitchFamily="2" charset="2"/>
              <a:buChar char="§"/>
            </a:pPr>
            <a:r>
              <a:rPr lang="en-IN" dirty="0"/>
              <a:t>The director gets the selection from the list box. </a:t>
            </a:r>
            <a:endParaRPr lang="en-US" sz="2800" dirty="0"/>
          </a:p>
          <a:p>
            <a:pPr lvl="1">
              <a:buFont typeface="Wingdings" pitchFamily="2" charset="2"/>
              <a:buChar char="§"/>
            </a:pPr>
            <a:r>
              <a:rPr lang="en-IN" dirty="0"/>
              <a:t>The director passes the selection to the entry field. </a:t>
            </a:r>
            <a:endParaRPr lang="en-US" sz="2800" dirty="0"/>
          </a:p>
          <a:p>
            <a:pPr lvl="1">
              <a:buFont typeface="Wingdings" pitchFamily="2" charset="2"/>
              <a:buChar char="§"/>
            </a:pPr>
            <a:r>
              <a:rPr lang="en-IN" dirty="0"/>
              <a:t>Now that the entry field contains some text, the director enables button(s) for initiating an action </a:t>
            </a:r>
            <a:endParaRPr lang="en-US" sz="2800" dirty="0"/>
          </a:p>
        </p:txBody>
      </p:sp>
      <p:pic>
        <p:nvPicPr>
          <p:cNvPr id="5" name="Picture 4" descr="C:\Program Files\StarUML\modules\staruml-pattern\pattern repository\GoF\Mediator\Mediator_Model_Seq1.gif"/>
          <p:cNvPicPr/>
          <p:nvPr/>
        </p:nvPicPr>
        <p:blipFill>
          <a:blip r:embed="rId2"/>
          <a:srcRect/>
          <a:stretch>
            <a:fillRect/>
          </a:stretch>
        </p:blipFill>
        <p:spPr bwMode="auto">
          <a:xfrm>
            <a:off x="990600" y="1371600"/>
            <a:ext cx="6934200" cy="3810000"/>
          </a:xfrm>
          <a:prstGeom prst="rect">
            <a:avLst/>
          </a:prstGeom>
          <a:noFill/>
          <a:ln w="9525">
            <a:noFill/>
            <a:miter lim="800000"/>
            <a:headEnd/>
            <a:tailEnd/>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166843"/>
            <a:ext cx="8153400" cy="2585323"/>
          </a:xfrm>
          <a:prstGeom prst="rect">
            <a:avLst/>
          </a:prstGeom>
        </p:spPr>
        <p:txBody>
          <a:bodyPr wrap="square">
            <a:spAutoFit/>
          </a:bodyPr>
          <a:lstStyle/>
          <a:p>
            <a:pPr algn="just"/>
            <a:r>
              <a:rPr lang="en-US" dirty="0"/>
              <a:t>The Mediator defines an object that controls how a set of objects interact. Loose coupling between colleague objects is achieved by having colleagues communicate with the Mediator, rather than with each other. The control tower at a controlled airport demonstrates this pattern very well. The pilots of the planes approaching or departing the terminal area communicate with the tower rather than explicitly communicating with one another. The constraints on who can take off or land are enforced by the tower. It is important to note that the tower does not control the whole flight. It exists only to enforce constraints in the terminal area</a:t>
            </a:r>
          </a:p>
        </p:txBody>
      </p:sp>
      <p:pic>
        <p:nvPicPr>
          <p:cNvPr id="11266" name="Picture 2"/>
          <p:cNvPicPr>
            <a:picLocks noChangeAspect="1" noChangeArrowheads="1"/>
          </p:cNvPicPr>
          <p:nvPr/>
        </p:nvPicPr>
        <p:blipFill>
          <a:blip r:embed="rId2"/>
          <a:srcRect/>
          <a:stretch>
            <a:fillRect/>
          </a:stretch>
        </p:blipFill>
        <p:spPr bwMode="auto">
          <a:xfrm>
            <a:off x="1828800" y="3733801"/>
            <a:ext cx="5029200" cy="2895600"/>
          </a:xfrm>
          <a:prstGeom prst="rect">
            <a:avLst/>
          </a:prstGeom>
          <a:noFill/>
          <a:ln w="9525">
            <a:noFill/>
            <a:miter lim="800000"/>
            <a:headEnd/>
            <a:tailEnd/>
          </a:ln>
          <a:effectLst/>
        </p:spPr>
      </p:pic>
      <p:sp>
        <p:nvSpPr>
          <p:cNvPr id="6" name="Rectangle 5"/>
          <p:cNvSpPr/>
          <p:nvPr/>
        </p:nvSpPr>
        <p:spPr>
          <a:xfrm>
            <a:off x="609600" y="609600"/>
            <a:ext cx="4800600" cy="400110"/>
          </a:xfrm>
          <a:prstGeom prst="rect">
            <a:avLst/>
          </a:prstGeom>
        </p:spPr>
        <p:txBody>
          <a:bodyPr wrap="square">
            <a:spAutoFit/>
          </a:bodyPr>
          <a:lstStyle/>
          <a:p>
            <a:r>
              <a:rPr lang="en-US" sz="2000" b="1" dirty="0"/>
              <a:t>Non-software examples of  Mediator  </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609600" y="1143000"/>
            <a:ext cx="2733675" cy="2628900"/>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4953000" y="1295400"/>
            <a:ext cx="3333750" cy="2752725"/>
          </a:xfrm>
          <a:prstGeom prst="rect">
            <a:avLst/>
          </a:prstGeom>
          <a:noFill/>
          <a:ln w="9525">
            <a:noFill/>
            <a:miter lim="800000"/>
            <a:headEnd/>
            <a:tailEnd/>
          </a:ln>
          <a:effectLst/>
        </p:spPr>
      </p:pic>
      <p:sp>
        <p:nvSpPr>
          <p:cNvPr id="6" name="Rectangle 5"/>
          <p:cNvSpPr/>
          <p:nvPr/>
        </p:nvSpPr>
        <p:spPr>
          <a:xfrm>
            <a:off x="1143000" y="4343400"/>
            <a:ext cx="7162800" cy="1477328"/>
          </a:xfrm>
          <a:prstGeom prst="rect">
            <a:avLst/>
          </a:prstGeom>
        </p:spPr>
        <p:txBody>
          <a:bodyPr wrap="square">
            <a:spAutoFit/>
          </a:bodyPr>
          <a:lstStyle/>
          <a:p>
            <a:pPr algn="just"/>
            <a:r>
              <a:rPr lang="en-US" dirty="0"/>
              <a:t>In Unix, permission to access system resources is managed at three levels of granularity: world, group, and owner. A group is a collection of users intended to model some functional affiliation. Each user on the system can be a member of one or more groups, and each group can have zero or more users assigned to it.</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914400"/>
            <a:ext cx="7696200" cy="400110"/>
          </a:xfrm>
          <a:prstGeom prst="rect">
            <a:avLst/>
          </a:prstGeom>
        </p:spPr>
        <p:txBody>
          <a:bodyPr wrap="square">
            <a:spAutoFit/>
          </a:bodyPr>
          <a:lstStyle/>
          <a:p>
            <a:r>
              <a:rPr lang="en-US" sz="2000" b="1" u="sng" dirty="0"/>
              <a:t>Scenario on Mediator Pattern</a:t>
            </a:r>
          </a:p>
        </p:txBody>
      </p:sp>
      <p:sp>
        <p:nvSpPr>
          <p:cNvPr id="4" name="Rectangle 3"/>
          <p:cNvSpPr/>
          <p:nvPr/>
        </p:nvSpPr>
        <p:spPr>
          <a:xfrm>
            <a:off x="152400" y="1447800"/>
            <a:ext cx="8686800" cy="4801314"/>
          </a:xfrm>
          <a:prstGeom prst="rect">
            <a:avLst/>
          </a:prstGeom>
        </p:spPr>
        <p:txBody>
          <a:bodyPr wrap="square">
            <a:spAutoFit/>
          </a:bodyPr>
          <a:lstStyle/>
          <a:p>
            <a:pPr algn="just"/>
            <a:r>
              <a:rPr lang="en-US" dirty="0"/>
              <a:t>A very common example can be airplanes interacting with the control tower and not among themselves. The control tower knows exactly, where each of the airplanes is, and guides them whereas the airplanes have their own responsibilities of landing and takeoff. Another popular example is Stock exchange. In old days when there were no stock markets, the individual brokers used to buy or sell commodities among themselves. They used to face huge risks, of defaulting of counterparty, limited information (as, only limited deals in limited areas were possible), limited geographical reach, price variance (everyone could quote whatever price they wanted) and many more. </a:t>
            </a:r>
          </a:p>
          <a:p>
            <a:pPr algn="just"/>
            <a:r>
              <a:rPr lang="en-US" dirty="0"/>
              <a:t>So, the concept of stock exchange came into play. For ex: BSE or NSE in India and NYSE, NASDAQ etc in the US. The stock exchange started acting like a mediator and the traders did not need to know other traders and services provided by them to make a deal. The traders have their own responsibilities as buyers and sellers and it was stock exchange’s responsibility to match their deals and get the settlement done. Many of the above mentioned risks were mitigated by this. But, there were some standardization procedures which came into picture because of this. All the traders who wanted to deal on stock exchange had to follow these standardization procedures.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533400"/>
            <a:ext cx="3897221"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Strategy design pattern:</a:t>
            </a:r>
            <a:endParaRPr kumimoji="0" lang="en-US" sz="4400" b="0" i="0" u="none" strike="noStrike" cap="none" normalizeH="0" baseline="0" dirty="0">
              <a:ln>
                <a:noFill/>
              </a:ln>
              <a:solidFill>
                <a:schemeClr val="tx1"/>
              </a:solidFill>
              <a:effectLst/>
              <a:latin typeface="Arial" pitchFamily="34" charset="0"/>
            </a:endParaRPr>
          </a:p>
        </p:txBody>
      </p:sp>
      <p:sp>
        <p:nvSpPr>
          <p:cNvPr id="7170" name="Rectangle 2"/>
          <p:cNvSpPr>
            <a:spLocks noChangeArrowheads="1"/>
          </p:cNvSpPr>
          <p:nvPr/>
        </p:nvSpPr>
        <p:spPr bwMode="auto">
          <a:xfrm>
            <a:off x="0" y="1066800"/>
            <a:ext cx="9144000" cy="40011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P</a:t>
            </a:r>
            <a:r>
              <a:rPr kumimoji="0" lang="en-US" sz="20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urpose</a:t>
            </a:r>
            <a:endParaRPr kumimoji="0" lang="en-US" sz="4400" b="0" i="0" u="none" strike="noStrike" cap="none" normalizeH="0" baseline="0" dirty="0">
              <a:ln>
                <a:noFill/>
              </a:ln>
              <a:solidFill>
                <a:schemeClr val="tx1"/>
              </a:solidFill>
              <a:effectLst/>
              <a:latin typeface="Arial" pitchFamily="34" charset="0"/>
            </a:endParaRPr>
          </a:p>
        </p:txBody>
      </p:sp>
      <p:pic>
        <p:nvPicPr>
          <p:cNvPr id="6" name="Picture 5"/>
          <p:cNvPicPr/>
          <p:nvPr/>
        </p:nvPicPr>
        <p:blipFill>
          <a:blip r:embed="rId3"/>
          <a:srcRect/>
          <a:stretch>
            <a:fillRect/>
          </a:stretch>
        </p:blipFill>
        <p:spPr bwMode="auto">
          <a:xfrm>
            <a:off x="762000" y="2209800"/>
            <a:ext cx="7315200" cy="1981200"/>
          </a:xfrm>
          <a:prstGeom prst="rect">
            <a:avLst/>
          </a:prstGeom>
          <a:noFill/>
          <a:ln w="9525">
            <a:noFill/>
            <a:miter lim="800000"/>
            <a:headEnd/>
            <a:tailEnd/>
          </a:ln>
        </p:spPr>
      </p:pic>
      <p:sp>
        <p:nvSpPr>
          <p:cNvPr id="7171" name="Rectangle 3"/>
          <p:cNvSpPr>
            <a:spLocks noChangeArrowheads="1"/>
          </p:cNvSpPr>
          <p:nvPr/>
        </p:nvSpPr>
        <p:spPr bwMode="auto">
          <a:xfrm>
            <a:off x="0" y="4191000"/>
            <a:ext cx="9144000" cy="249299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a:t>
            </a:r>
            <a:r>
              <a:rPr kumimoji="0" lang="en-US" sz="16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pplications</a:t>
            </a:r>
            <a:endParaRPr kumimoji="0" lang="en-US" sz="2000" b="0" i="0" u="none" strike="noStrike" cap="none" normalizeH="0" baseline="0" dirty="0">
              <a:ln>
                <a:noFill/>
              </a:ln>
              <a:solidFill>
                <a:schemeClr val="tx1"/>
              </a:solidFill>
              <a:effectLst/>
              <a:latin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many related classes differ only in their behavior. Strategies provide a way to configure a class with one of many behaviors. </a:t>
            </a:r>
            <a:endParaRPr kumimoji="0" lang="en-US"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you need different variants of an algorithm. For example, you might define algorithms reflecting different space/time trade-offs. Strategies can be used when these variants are implemented as a class hierarchy of algorithms. </a:t>
            </a:r>
            <a:endParaRPr kumimoji="0" lang="en-US"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400" b="0"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an algorithm uses data that clients shouldn't know about. Use the Strategy pattern to avoid exposing complex, algorithm-specific data structures. </a:t>
            </a:r>
            <a:endParaRPr kumimoji="0" lang="en-US" sz="2000" b="0" i="0" u="none" strike="noStrike" cap="none" normalizeH="0" baseline="0" dirty="0">
              <a:ln>
                <a:noFill/>
              </a:ln>
              <a:solidFill>
                <a:schemeClr val="tx1"/>
              </a:solidFill>
              <a:effectLst/>
              <a:latin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 class defines many behaviors, and these appear as multiple conditional statements in its operations. Instead of many conditionals, move related conditional branches into their own</a:t>
            </a:r>
            <a:br>
              <a:rPr kumimoji="0" lang="en-US" sz="1400" b="0"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br>
            <a:r>
              <a:rPr kumimoji="0" lang="en-US" sz="1400" b="0"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Strategy class. </a:t>
            </a:r>
            <a:endParaRPr kumimoji="0" lang="en-US" sz="3600" b="0" i="0" u="none" strike="noStrike" cap="none" normalizeH="0" baseline="0" dirty="0">
              <a:ln>
                <a:noFill/>
              </a:ln>
              <a:solidFill>
                <a:schemeClr val="tx1"/>
              </a:solidFill>
              <a:effectLst/>
              <a:latin typeface="Arial" pitchFamily="34" charset="0"/>
            </a:endParaRPr>
          </a:p>
        </p:txBody>
      </p:sp>
      <p:sp>
        <p:nvSpPr>
          <p:cNvPr id="7" name="Rectangle 6"/>
          <p:cNvSpPr/>
          <p:nvPr/>
        </p:nvSpPr>
        <p:spPr>
          <a:xfrm>
            <a:off x="228600" y="1600200"/>
            <a:ext cx="8915400" cy="523220"/>
          </a:xfrm>
          <a:prstGeom prst="rect">
            <a:avLst/>
          </a:prstGeom>
        </p:spPr>
        <p:txBody>
          <a:bodyPr wrap="square">
            <a:spAutoFit/>
          </a:bodyPr>
          <a:lstStyle/>
          <a:p>
            <a:pPr lvl="0" eaLnBrk="0" fontAlgn="base" hangingPunct="0">
              <a:spcBef>
                <a:spcPct val="0"/>
              </a:spcBef>
              <a:spcAft>
                <a:spcPct val="0"/>
              </a:spcAft>
              <a:buFontTx/>
              <a:buChar char="•"/>
            </a:pPr>
            <a:r>
              <a:rPr lang="en-US" sz="1400" dirty="0">
                <a:solidFill>
                  <a:prstClr val="black"/>
                </a:solidFill>
                <a:latin typeface="Verdana" pitchFamily="34" charset="0"/>
                <a:ea typeface="Times New Roman" pitchFamily="18" charset="0"/>
                <a:cs typeface="Times New Roman" pitchFamily="18" charset="0"/>
              </a:rPr>
              <a:t>Define a family of algorithms, encapsulate each one, and make them interchangeable. </a:t>
            </a:r>
            <a:endParaRPr lang="en-US" sz="2000" dirty="0">
              <a:solidFill>
                <a:prstClr val="black"/>
              </a:solidFill>
              <a:latin typeface="Calibri" pitchFamily="34" charset="0"/>
              <a:ea typeface="Calibri" pitchFamily="34" charset="0"/>
              <a:cs typeface="Times New Roman" pitchFamily="18" charset="0"/>
            </a:endParaRPr>
          </a:p>
          <a:p>
            <a:pPr lvl="0" eaLnBrk="0" fontAlgn="base" hangingPunct="0">
              <a:spcBef>
                <a:spcPct val="0"/>
              </a:spcBef>
              <a:spcAft>
                <a:spcPct val="0"/>
              </a:spcAft>
              <a:buFontTx/>
              <a:buChar char="•"/>
            </a:pPr>
            <a:r>
              <a:rPr lang="en-US" sz="1400" dirty="0">
                <a:solidFill>
                  <a:prstClr val="black"/>
                </a:solidFill>
                <a:latin typeface="Verdana" pitchFamily="34" charset="0"/>
                <a:ea typeface="Times New Roman" pitchFamily="18" charset="0"/>
                <a:cs typeface="Times New Roman" pitchFamily="18" charset="0"/>
              </a:rPr>
              <a:t>Strategy lets the algorithm vary independently from clients that use it. </a:t>
            </a:r>
            <a:endParaRPr lang="en-US" sz="2000" dirty="0">
              <a:solidFill>
                <a:prstClr val="black"/>
              </a:solidFill>
              <a:latin typeface="Arial"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895600"/>
            <a:ext cx="7315200" cy="646331"/>
          </a:xfrm>
          <a:prstGeom prst="rect">
            <a:avLst/>
          </a:prstGeom>
          <a:noFill/>
        </p:spPr>
        <p:txBody>
          <a:bodyPr wrap="square" rtlCol="0">
            <a:spAutoFit/>
          </a:bodyPr>
          <a:lstStyle/>
          <a:p>
            <a:pPr algn="ctr"/>
            <a:r>
              <a:rPr lang="en-US" sz="3600" b="1" dirty="0">
                <a:solidFill>
                  <a:srgbClr val="FF0000"/>
                </a:solidFill>
              </a:rPr>
              <a:t>Mediator Pattern : Demo</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5181600" cy="667512"/>
          </a:xfrm>
        </p:spPr>
        <p:txBody>
          <a:bodyPr>
            <a:normAutofit fontScale="90000"/>
          </a:bodyPr>
          <a:lstStyle/>
          <a:p>
            <a:r>
              <a:rPr lang="en-US" dirty="0"/>
              <a:t>Memento pattern</a:t>
            </a:r>
          </a:p>
        </p:txBody>
      </p:sp>
      <p:sp>
        <p:nvSpPr>
          <p:cNvPr id="3" name="Content Placeholder 2"/>
          <p:cNvSpPr>
            <a:spLocks noGrp="1"/>
          </p:cNvSpPr>
          <p:nvPr>
            <p:ph idx="1"/>
          </p:nvPr>
        </p:nvSpPr>
        <p:spPr>
          <a:xfrm>
            <a:off x="457200" y="1676400"/>
            <a:ext cx="8229600" cy="4389120"/>
          </a:xfrm>
        </p:spPr>
        <p:txBody>
          <a:bodyPr>
            <a:normAutofit fontScale="77500" lnSpcReduction="20000"/>
          </a:bodyPr>
          <a:lstStyle/>
          <a:p>
            <a:pPr algn="just"/>
            <a:r>
              <a:rPr lang="en-US" dirty="0"/>
              <a:t>The </a:t>
            </a:r>
            <a:r>
              <a:rPr lang="en-US" b="1" dirty="0"/>
              <a:t>memento pattern</a:t>
            </a:r>
            <a:r>
              <a:rPr lang="en-US" dirty="0"/>
              <a:t> is a software design pattern that provides the ability to restore an object to its previous state (</a:t>
            </a:r>
            <a:r>
              <a:rPr lang="en-US" b="1" dirty="0"/>
              <a:t>undo via rollback</a:t>
            </a:r>
            <a:r>
              <a:rPr lang="en-US" dirty="0"/>
              <a:t>).</a:t>
            </a:r>
          </a:p>
          <a:p>
            <a:pPr algn="just"/>
            <a:endParaRPr lang="en-US" dirty="0"/>
          </a:p>
          <a:p>
            <a:pPr algn="just"/>
            <a:r>
              <a:rPr lang="en-US" dirty="0"/>
              <a:t>The memento pattern is used by two objects: the </a:t>
            </a:r>
            <a:r>
              <a:rPr lang="en-US" i="1" dirty="0"/>
              <a:t>originator</a:t>
            </a:r>
            <a:r>
              <a:rPr lang="en-US" dirty="0"/>
              <a:t> and a </a:t>
            </a:r>
            <a:r>
              <a:rPr lang="en-US" i="1" dirty="0"/>
              <a:t>caretaker</a:t>
            </a:r>
            <a:r>
              <a:rPr lang="en-US" dirty="0"/>
              <a:t>. </a:t>
            </a:r>
          </a:p>
          <a:p>
            <a:pPr algn="just"/>
            <a:r>
              <a:rPr lang="en-US" dirty="0"/>
              <a:t>The originator is some object that has an internal state. </a:t>
            </a:r>
          </a:p>
          <a:p>
            <a:pPr algn="just"/>
            <a:r>
              <a:rPr lang="en-US" dirty="0"/>
              <a:t>The caretaker is going to do something to the originator, but wants to be able to undo the change. </a:t>
            </a:r>
          </a:p>
          <a:p>
            <a:pPr algn="just"/>
            <a:r>
              <a:rPr lang="en-US" dirty="0"/>
              <a:t>The caretaker first asks the originator for a memento object. Then it does whatever operation (or sequence of operations) it was going to do.</a:t>
            </a:r>
          </a:p>
          <a:p>
            <a:pPr algn="just"/>
            <a:r>
              <a:rPr lang="en-US" dirty="0"/>
              <a:t>To roll back to the state before the operations, it returns the memento object to the originator. The memento object itself is an opaque object (one which the caretaker can not, or should not, change). When using this pattern, care should be taken if the originator may change other objects or resources - the memento pattern operates on a single object.</a:t>
            </a:r>
          </a:p>
          <a:p>
            <a:pPr algn="just"/>
            <a:endParaRPr lang="en-US" dirty="0"/>
          </a:p>
        </p:txBody>
      </p:sp>
      <p:pic>
        <p:nvPicPr>
          <p:cNvPr id="7170" name="Picture 2"/>
          <p:cNvPicPr>
            <a:picLocks noChangeAspect="1" noChangeArrowheads="1"/>
          </p:cNvPicPr>
          <p:nvPr/>
        </p:nvPicPr>
        <p:blipFill>
          <a:blip r:embed="rId2"/>
          <a:srcRect r="75544"/>
          <a:stretch>
            <a:fillRect/>
          </a:stretch>
        </p:blipFill>
        <p:spPr bwMode="auto">
          <a:xfrm>
            <a:off x="7655524" y="0"/>
            <a:ext cx="1488476" cy="1524000"/>
          </a:xfrm>
          <a:prstGeom prst="rect">
            <a:avLst/>
          </a:prstGeom>
          <a:noFill/>
          <a:ln w="9525">
            <a:noFill/>
            <a:miter lim="800000"/>
            <a:headEnd/>
            <a:tailEnd/>
          </a:ln>
          <a:effec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381000"/>
            <a:ext cx="5562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dirty="0">
                <a:ln>
                  <a:noFill/>
                </a:ln>
                <a:solidFill>
                  <a:schemeClr val="tx1"/>
                </a:solidFill>
                <a:effectLst/>
                <a:latin typeface="Times New Roman" pitchFamily="18" charset="0"/>
                <a:ea typeface="Calibri" pitchFamily="34" charset="0"/>
                <a:cs typeface="Times New Roman" pitchFamily="18" charset="0"/>
              </a:rPr>
              <a:t>Memento </a:t>
            </a: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design pattern:</a:t>
            </a:r>
            <a:endParaRPr kumimoji="0" lang="en-US" sz="4400" b="0" i="0" u="none" strike="noStrike" cap="none" normalizeH="0" baseline="0" dirty="0">
              <a:ln>
                <a:noFill/>
              </a:ln>
              <a:solidFill>
                <a:schemeClr val="tx1"/>
              </a:solidFill>
              <a:effectLst/>
              <a:latin typeface="Arial" pitchFamily="34" charset="0"/>
            </a:endParaRPr>
          </a:p>
        </p:txBody>
      </p:sp>
      <p:sp>
        <p:nvSpPr>
          <p:cNvPr id="7170" name="Rectangle 2"/>
          <p:cNvSpPr>
            <a:spLocks noChangeArrowheads="1"/>
          </p:cNvSpPr>
          <p:nvPr/>
        </p:nvSpPr>
        <p:spPr bwMode="auto">
          <a:xfrm>
            <a:off x="0" y="914400"/>
            <a:ext cx="9144000" cy="40011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P</a:t>
            </a:r>
            <a:r>
              <a:rPr kumimoji="0" lang="en-US" sz="20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urpose</a:t>
            </a:r>
            <a:endParaRPr kumimoji="0" lang="en-US" sz="4400" b="0" i="0" u="none" strike="noStrike" cap="none" normalizeH="0" baseline="0" dirty="0">
              <a:ln>
                <a:noFill/>
              </a:ln>
              <a:solidFill>
                <a:schemeClr val="tx1"/>
              </a:solidFill>
              <a:effectLst/>
              <a:latin typeface="Arial" pitchFamily="34" charset="0"/>
            </a:endParaRPr>
          </a:p>
        </p:txBody>
      </p:sp>
      <p:sp>
        <p:nvSpPr>
          <p:cNvPr id="7171" name="Rectangle 3"/>
          <p:cNvSpPr>
            <a:spLocks noChangeArrowheads="1"/>
          </p:cNvSpPr>
          <p:nvPr/>
        </p:nvSpPr>
        <p:spPr bwMode="auto">
          <a:xfrm>
            <a:off x="0" y="5349895"/>
            <a:ext cx="9144000" cy="1508105"/>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a:t>
            </a:r>
            <a:r>
              <a:rPr kumimoji="0" lang="en-US" sz="12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pplications</a:t>
            </a:r>
            <a:endParaRPr kumimoji="0" lang="en-US" sz="1600" b="0" i="0" u="none" strike="noStrike" cap="none" normalizeH="0" baseline="0" dirty="0">
              <a:ln>
                <a:noFill/>
              </a:ln>
              <a:solidFill>
                <a:schemeClr val="tx1"/>
              </a:solidFill>
              <a:effectLst/>
              <a:latin typeface="Arial" pitchFamily="34" charset="0"/>
            </a:endParaRPr>
          </a:p>
          <a:p>
            <a:pPr lvl="0">
              <a:buFont typeface="Wingdings" pitchFamily="2" charset="2"/>
              <a:buChar char="§"/>
            </a:pPr>
            <a:r>
              <a:rPr lang="en-IN" sz="1600" dirty="0"/>
              <a:t>a set of objects communicate in well-defined but complex ways. The resulting interdependencies are unstructured and difficult to understand. </a:t>
            </a:r>
            <a:endParaRPr lang="en-US" sz="1600" dirty="0"/>
          </a:p>
          <a:p>
            <a:pPr lvl="0">
              <a:buFont typeface="Wingdings" pitchFamily="2" charset="2"/>
              <a:buChar char="§"/>
            </a:pPr>
            <a:r>
              <a:rPr lang="en-IN" sz="1600" dirty="0"/>
              <a:t>l reusing an object is difficult because it refers to and communicates with many other objects. </a:t>
            </a:r>
            <a:endParaRPr lang="en-US" sz="1600" dirty="0"/>
          </a:p>
          <a:p>
            <a:pPr lvl="0">
              <a:buFont typeface="Wingdings" pitchFamily="2" charset="2"/>
              <a:buChar char="§"/>
            </a:pPr>
            <a:r>
              <a:rPr lang="en-IN" sz="1600" dirty="0"/>
              <a:t>a </a:t>
            </a:r>
            <a:r>
              <a:rPr lang="en-IN" sz="1600" dirty="0" err="1"/>
              <a:t>behavior</a:t>
            </a:r>
            <a:r>
              <a:rPr lang="en-IN" sz="1600" dirty="0"/>
              <a:t> that's distributed between several classes should be customizable without a lot of subclassing. </a:t>
            </a:r>
            <a:endParaRPr lang="en-US" sz="1600" dirty="0"/>
          </a:p>
        </p:txBody>
      </p:sp>
      <p:sp>
        <p:nvSpPr>
          <p:cNvPr id="7" name="Rectangle 6"/>
          <p:cNvSpPr/>
          <p:nvPr/>
        </p:nvSpPr>
        <p:spPr>
          <a:xfrm>
            <a:off x="0" y="1295400"/>
            <a:ext cx="9144000" cy="923330"/>
          </a:xfrm>
          <a:prstGeom prst="rect">
            <a:avLst/>
          </a:prstGeom>
        </p:spPr>
        <p:txBody>
          <a:bodyPr wrap="square">
            <a:spAutoFit/>
          </a:bodyPr>
          <a:lstStyle/>
          <a:p>
            <a:pPr lvl="0">
              <a:buFont typeface="Wingdings" pitchFamily="2" charset="2"/>
              <a:buChar char="§"/>
            </a:pPr>
            <a:r>
              <a:rPr lang="en-IN" dirty="0"/>
              <a:t>Define an object that encapsulates how a set of objects interact. </a:t>
            </a:r>
            <a:endParaRPr lang="en-US" dirty="0"/>
          </a:p>
          <a:p>
            <a:pPr lvl="0">
              <a:buFont typeface="Wingdings" pitchFamily="2" charset="2"/>
              <a:buChar char="§"/>
            </a:pPr>
            <a:r>
              <a:rPr lang="en-IN" dirty="0"/>
              <a:t>Mediator promotes loose coupling by keeping objects from referring to each other explicitly, and it lets you vary their interaction independently. </a:t>
            </a:r>
            <a:endParaRPr lang="en-US" dirty="0"/>
          </a:p>
        </p:txBody>
      </p:sp>
      <p:pic>
        <p:nvPicPr>
          <p:cNvPr id="9" name="Picture 8"/>
          <p:cNvPicPr/>
          <p:nvPr/>
        </p:nvPicPr>
        <p:blipFill>
          <a:blip r:embed="rId3"/>
          <a:srcRect/>
          <a:stretch>
            <a:fillRect/>
          </a:stretch>
        </p:blipFill>
        <p:spPr bwMode="auto">
          <a:xfrm>
            <a:off x="1828800" y="2438400"/>
            <a:ext cx="5591175" cy="2590800"/>
          </a:xfrm>
          <a:prstGeom prst="rect">
            <a:avLst/>
          </a:prstGeom>
          <a:noFill/>
          <a:ln w="9525">
            <a:noFill/>
            <a:miter lim="800000"/>
            <a:headEnd/>
            <a:tailEnd/>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1295400"/>
            <a:ext cx="8001000" cy="2308324"/>
          </a:xfrm>
          <a:prstGeom prst="rect">
            <a:avLst/>
          </a:prstGeom>
        </p:spPr>
        <p:txBody>
          <a:bodyPr wrap="square">
            <a:spAutoFit/>
          </a:bodyPr>
          <a:lstStyle/>
          <a:p>
            <a:pPr algn="just"/>
            <a:r>
              <a:rPr lang="en-US" dirty="0"/>
              <a:t>The Memento captures and externalizes an object's internal state so that the object can later be restored to that state. This pattern is common among do-it-yourself mechanics repairing drum brakes on their cars. The drums are removed from both sides, exposing both the right and left brakes. Only one side is disassembled and the other serves as a Memento of how the brake parts fit together. Only after the job has been completed on one side is the other side disassembled. When the second side is disassembled, the first side acts as the Memento</a:t>
            </a:r>
          </a:p>
        </p:txBody>
      </p:sp>
      <p:pic>
        <p:nvPicPr>
          <p:cNvPr id="8194" name="Picture 2"/>
          <p:cNvPicPr>
            <a:picLocks noChangeAspect="1" noChangeArrowheads="1"/>
          </p:cNvPicPr>
          <p:nvPr/>
        </p:nvPicPr>
        <p:blipFill>
          <a:blip r:embed="rId3"/>
          <a:srcRect/>
          <a:stretch>
            <a:fillRect/>
          </a:stretch>
        </p:blipFill>
        <p:spPr bwMode="auto">
          <a:xfrm>
            <a:off x="1828800" y="3581400"/>
            <a:ext cx="4876800" cy="2715052"/>
          </a:xfrm>
          <a:prstGeom prst="rect">
            <a:avLst/>
          </a:prstGeom>
          <a:noFill/>
          <a:ln w="9525">
            <a:noFill/>
            <a:miter lim="800000"/>
            <a:headEnd/>
            <a:tailEnd/>
          </a:ln>
          <a:effectLst/>
        </p:spPr>
      </p:pic>
      <p:sp>
        <p:nvSpPr>
          <p:cNvPr id="6" name="Rectangle 5"/>
          <p:cNvSpPr/>
          <p:nvPr/>
        </p:nvSpPr>
        <p:spPr>
          <a:xfrm>
            <a:off x="685800" y="838200"/>
            <a:ext cx="4800600" cy="400110"/>
          </a:xfrm>
          <a:prstGeom prst="rect">
            <a:avLst/>
          </a:prstGeom>
        </p:spPr>
        <p:txBody>
          <a:bodyPr wrap="square">
            <a:spAutoFit/>
          </a:bodyPr>
          <a:lstStyle/>
          <a:p>
            <a:r>
              <a:rPr lang="en-US" sz="2000" b="1" dirty="0"/>
              <a:t>Non-software examples of  Memento  </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r>
              <a:rPr lang="en-US" dirty="0"/>
              <a:t>Memento pattern record an object internal state without violating encapsulation and reclaim it later without knowledge of the original object. A memento is an object that stores a snapshot of the internal state of another object. </a:t>
            </a:r>
          </a:p>
          <a:p>
            <a:r>
              <a:rPr lang="en-US" dirty="0"/>
              <a:t>Suppose you would like to save the internal state of an object so you can restore it later. Ideally, it should be possible to save and restore this state without making the object and without violating encapsulation. This is the purpose of the Memento pattern. </a:t>
            </a:r>
          </a:p>
        </p:txBody>
      </p:sp>
    </p:spTree>
    <p:extLst>
      <p:ext uri="{BB962C8B-B14F-4D97-AF65-F5344CB8AC3E}">
        <p14:creationId xmlns:p14="http://schemas.microsoft.com/office/powerpoint/2010/main" val="86753533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dirty="0"/>
              <a:t>If all of the information describing an object is available in public variables, it is not that difficult to save them in some external store. However, making these data public makes the entire system vulnerable to change by external program code, when we usually expect data inside an object to be private and encapsulated from the outside world. </a:t>
            </a:r>
          </a:p>
          <a:p>
            <a:endParaRPr lang="en-US" dirty="0"/>
          </a:p>
          <a:p>
            <a:r>
              <a:rPr lang="en-US" dirty="0"/>
              <a:t>The Memento pattern attempts to solve this problem by having privileged access to the state of the object you want to save.</a:t>
            </a:r>
          </a:p>
          <a:p>
            <a:r>
              <a:rPr lang="en-US" dirty="0"/>
              <a:t> Other objects have only a more restricted access to the object, thus preserving their encapsulation. This pattern defines three roles for objects: </a:t>
            </a:r>
          </a:p>
          <a:p>
            <a:r>
              <a:rPr lang="en-US" dirty="0"/>
              <a:t>1. </a:t>
            </a:r>
            <a:r>
              <a:rPr lang="en-US" b="1" dirty="0"/>
              <a:t>Originator </a:t>
            </a:r>
            <a:r>
              <a:rPr lang="en-US" dirty="0"/>
              <a:t>is the object whose state we want to save. </a:t>
            </a:r>
          </a:p>
          <a:p>
            <a:r>
              <a:rPr lang="en-US" dirty="0"/>
              <a:t>2. </a:t>
            </a:r>
            <a:r>
              <a:rPr lang="en-US" b="1" dirty="0"/>
              <a:t>Memento </a:t>
            </a:r>
            <a:r>
              <a:rPr lang="en-US" dirty="0"/>
              <a:t>is another object that saves the state of the Originator. </a:t>
            </a:r>
          </a:p>
          <a:p>
            <a:r>
              <a:rPr lang="en-US" dirty="0"/>
              <a:t>3. </a:t>
            </a:r>
            <a:r>
              <a:rPr lang="en-US" b="1" dirty="0"/>
              <a:t>Caretaker </a:t>
            </a:r>
            <a:r>
              <a:rPr lang="en-US" dirty="0"/>
              <a:t>manages the timing of the saving of the state, saves the Memento and, if needed, uses the Memento to restore the state of the Originator. </a:t>
            </a:r>
          </a:p>
          <a:p>
            <a:endParaRPr lang="en-US" dirty="0"/>
          </a:p>
        </p:txBody>
      </p:sp>
    </p:spTree>
    <p:extLst>
      <p:ext uri="{BB962C8B-B14F-4D97-AF65-F5344CB8AC3E}">
        <p14:creationId xmlns:p14="http://schemas.microsoft.com/office/powerpoint/2010/main" val="1826283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4325"/>
            <a:ext cx="8915399" cy="622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373108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609600"/>
            <a:ext cx="821055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20194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0"/>
            <a:ext cx="8610599" cy="546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69975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3" y="1514474"/>
            <a:ext cx="9020175"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Autofit/>
          </a:bodyPr>
          <a:lstStyle/>
          <a:p>
            <a:r>
              <a:rPr lang="en-US" sz="2800" dirty="0"/>
              <a:t>Making Your Move with the Strategy Pattern</a:t>
            </a:r>
          </a:p>
        </p:txBody>
      </p:sp>
      <p:sp>
        <p:nvSpPr>
          <p:cNvPr id="3" name="Content Placeholder 2"/>
          <p:cNvSpPr>
            <a:spLocks noGrp="1"/>
          </p:cNvSpPr>
          <p:nvPr>
            <p:ph idx="1"/>
          </p:nvPr>
        </p:nvSpPr>
        <p:spPr/>
        <p:txBody>
          <a:bodyPr/>
          <a:lstStyle/>
          <a:p>
            <a:r>
              <a:rPr lang="en-US" dirty="0"/>
              <a:t>The Strategy design pattern says that you should extract the volatile parts of your code and encapsulate them as objects; you can use those objects as you need them. </a:t>
            </a:r>
          </a:p>
          <a:p>
            <a:r>
              <a:rPr lang="en-US" dirty="0"/>
              <a:t>Now you can customize your code by creating composites of objects.</a:t>
            </a:r>
          </a:p>
          <a:p>
            <a:r>
              <a:rPr lang="en-US" dirty="0"/>
              <a:t> At runtime, you just use polymorphism to choose the object(s) you want to work with.</a:t>
            </a:r>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895600"/>
            <a:ext cx="7315200" cy="646331"/>
          </a:xfrm>
          <a:prstGeom prst="rect">
            <a:avLst/>
          </a:prstGeom>
          <a:noFill/>
        </p:spPr>
        <p:txBody>
          <a:bodyPr wrap="square" rtlCol="0">
            <a:spAutoFit/>
          </a:bodyPr>
          <a:lstStyle/>
          <a:p>
            <a:pPr algn="ctr"/>
            <a:r>
              <a:rPr lang="en-US" sz="3600" b="1" dirty="0">
                <a:solidFill>
                  <a:srgbClr val="FF0000"/>
                </a:solidFill>
              </a:rPr>
              <a:t>Memento  Pattern : Demo</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6324600" cy="743712"/>
          </a:xfrm>
        </p:spPr>
        <p:txBody>
          <a:bodyPr>
            <a:normAutofit fontScale="90000"/>
          </a:bodyPr>
          <a:lstStyle/>
          <a:p>
            <a:r>
              <a:rPr lang="en-US" dirty="0"/>
              <a:t>Visitor Pattern</a:t>
            </a:r>
          </a:p>
        </p:txBody>
      </p:sp>
      <p:sp>
        <p:nvSpPr>
          <p:cNvPr id="3" name="Content Placeholder 2"/>
          <p:cNvSpPr>
            <a:spLocks noGrp="1"/>
          </p:cNvSpPr>
          <p:nvPr>
            <p:ph idx="1"/>
          </p:nvPr>
        </p:nvSpPr>
        <p:spPr/>
        <p:txBody>
          <a:bodyPr>
            <a:normAutofit fontScale="92500" lnSpcReduction="20000"/>
          </a:bodyPr>
          <a:lstStyle/>
          <a:p>
            <a:pPr algn="just"/>
            <a:r>
              <a:rPr lang="en-US" dirty="0"/>
              <a:t>In object-oriented programming and software engineering, the </a:t>
            </a:r>
            <a:r>
              <a:rPr lang="en-US" b="1" dirty="0"/>
              <a:t>visitor</a:t>
            </a:r>
            <a:r>
              <a:rPr lang="en-US" dirty="0"/>
              <a:t> design pattern is a way of separating an algorithm from an object structure upon which it operates. A practical result of this separation is the ability to add new operations to existing object structures without modifying those structures. Thus, using the visitor pattern helps conformance with the open/closed principle.</a:t>
            </a:r>
          </a:p>
          <a:p>
            <a:pPr algn="just"/>
            <a:r>
              <a:rPr lang="en-US" dirty="0"/>
              <a:t>In essence, the visitor allows one to add new virtual functions to a family of classes without modifying the classes themselves; instead, one creates a visitor class that implements all of the appropriate specializations of the virtual function. The visitor takes the instance reference as input, and implements the goal through double dispatch.</a:t>
            </a:r>
          </a:p>
          <a:p>
            <a:pPr algn="just"/>
            <a:endParaRPr lang="en-US" dirty="0"/>
          </a:p>
        </p:txBody>
      </p:sp>
      <p:pic>
        <p:nvPicPr>
          <p:cNvPr id="5122" name="Picture 2"/>
          <p:cNvPicPr>
            <a:picLocks noChangeAspect="1" noChangeArrowheads="1"/>
          </p:cNvPicPr>
          <p:nvPr/>
        </p:nvPicPr>
        <p:blipFill>
          <a:blip r:embed="rId2"/>
          <a:srcRect l="38314" r="38697" b="43553"/>
          <a:stretch>
            <a:fillRect/>
          </a:stretch>
        </p:blipFill>
        <p:spPr bwMode="auto">
          <a:xfrm>
            <a:off x="7543800" y="0"/>
            <a:ext cx="1600200" cy="1600200"/>
          </a:xfrm>
          <a:prstGeom prst="rect">
            <a:avLst/>
          </a:prstGeom>
          <a:noFill/>
          <a:ln w="9525">
            <a:noFill/>
            <a:miter lim="800000"/>
            <a:headEnd/>
            <a:tailEnd/>
          </a:ln>
          <a:effec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381000"/>
            <a:ext cx="5562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dirty="0">
                <a:ln>
                  <a:noFill/>
                </a:ln>
                <a:solidFill>
                  <a:schemeClr val="tx1"/>
                </a:solidFill>
                <a:effectLst/>
                <a:latin typeface="Times New Roman" pitchFamily="18" charset="0"/>
                <a:ea typeface="Calibri" pitchFamily="34" charset="0"/>
                <a:cs typeface="Times New Roman" pitchFamily="18" charset="0"/>
              </a:rPr>
              <a:t>Visitor </a:t>
            </a: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design pattern:</a:t>
            </a:r>
            <a:endParaRPr kumimoji="0" lang="en-US" sz="4400" b="0" i="0" u="none" strike="noStrike" cap="none" normalizeH="0" baseline="0" dirty="0">
              <a:ln>
                <a:noFill/>
              </a:ln>
              <a:solidFill>
                <a:schemeClr val="tx1"/>
              </a:solidFill>
              <a:effectLst/>
              <a:latin typeface="Arial" pitchFamily="34" charset="0"/>
            </a:endParaRPr>
          </a:p>
        </p:txBody>
      </p:sp>
      <p:sp>
        <p:nvSpPr>
          <p:cNvPr id="7170" name="Rectangle 2"/>
          <p:cNvSpPr>
            <a:spLocks noChangeArrowheads="1"/>
          </p:cNvSpPr>
          <p:nvPr/>
        </p:nvSpPr>
        <p:spPr bwMode="auto">
          <a:xfrm>
            <a:off x="0" y="914400"/>
            <a:ext cx="9144000" cy="40011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P</a:t>
            </a:r>
            <a:r>
              <a:rPr kumimoji="0" lang="en-US" sz="20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urpose</a:t>
            </a:r>
            <a:endParaRPr kumimoji="0" lang="en-US" sz="4400" b="0" i="0" u="none" strike="noStrike" cap="none" normalizeH="0" baseline="0" dirty="0">
              <a:ln>
                <a:noFill/>
              </a:ln>
              <a:solidFill>
                <a:schemeClr val="tx1"/>
              </a:solidFill>
              <a:effectLst/>
              <a:latin typeface="Arial" pitchFamily="34" charset="0"/>
            </a:endParaRPr>
          </a:p>
        </p:txBody>
      </p:sp>
      <p:sp>
        <p:nvSpPr>
          <p:cNvPr id="7171" name="Rectangle 3"/>
          <p:cNvSpPr>
            <a:spLocks noChangeArrowheads="1"/>
          </p:cNvSpPr>
          <p:nvPr/>
        </p:nvSpPr>
        <p:spPr bwMode="auto">
          <a:xfrm>
            <a:off x="0" y="4118789"/>
            <a:ext cx="9144000" cy="2739211"/>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a:t>
            </a:r>
            <a:r>
              <a:rPr kumimoji="0" lang="en-US" sz="12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pplications</a:t>
            </a:r>
            <a:endParaRPr kumimoji="0" lang="en-US" sz="1600" b="0" i="0" u="none" strike="noStrike" cap="none" normalizeH="0" baseline="0" dirty="0">
              <a:ln>
                <a:noFill/>
              </a:ln>
              <a:solidFill>
                <a:schemeClr val="tx1"/>
              </a:solidFill>
              <a:effectLst/>
              <a:latin typeface="Arial" pitchFamily="34" charset="0"/>
            </a:endParaRPr>
          </a:p>
          <a:p>
            <a:pPr lvl="0">
              <a:buFont typeface="Wingdings" pitchFamily="2" charset="2"/>
              <a:buChar char="§"/>
            </a:pPr>
            <a:r>
              <a:rPr lang="en-IN" sz="1600" dirty="0"/>
              <a:t>an object structure contains many classes of objects with differing interfaces, and you want to perform operations on these objects that depend on their concrete classes. </a:t>
            </a:r>
            <a:endParaRPr lang="en-US" sz="1600" dirty="0"/>
          </a:p>
          <a:p>
            <a:pPr lvl="0">
              <a:buFont typeface="Wingdings" pitchFamily="2" charset="2"/>
              <a:buChar char="§"/>
            </a:pPr>
            <a:r>
              <a:rPr lang="en-IN" sz="1600" dirty="0"/>
              <a:t>many distinct and unrelated operations need to be performed on objects in an object structure, and you want to avoid "polluting" their classes with these operations. Visitor lets you keep related operations together by defining them in one class. When the object structure is shared by many applications, use Visitor to put operations in just those applications that need them. </a:t>
            </a:r>
            <a:endParaRPr lang="en-US" sz="1600" dirty="0"/>
          </a:p>
          <a:p>
            <a:pPr lvl="0">
              <a:buFont typeface="Wingdings" pitchFamily="2" charset="2"/>
              <a:buChar char="§"/>
            </a:pPr>
            <a:r>
              <a:rPr lang="en-IN" sz="1600" dirty="0"/>
              <a:t>the classes defining the object structure rarely change, but you often want to define new operations over the structure. Changing the object structure classes requires redefining the interface to all visitors, which is potentially costly. If the object structure classes change often, then it's probably better to define the operations in those classes. </a:t>
            </a:r>
            <a:endParaRPr lang="en-US" sz="1600" dirty="0"/>
          </a:p>
        </p:txBody>
      </p:sp>
      <p:sp>
        <p:nvSpPr>
          <p:cNvPr id="7" name="Rectangle 6"/>
          <p:cNvSpPr/>
          <p:nvPr/>
        </p:nvSpPr>
        <p:spPr>
          <a:xfrm>
            <a:off x="0" y="1295400"/>
            <a:ext cx="9144000" cy="923330"/>
          </a:xfrm>
          <a:prstGeom prst="rect">
            <a:avLst/>
          </a:prstGeom>
        </p:spPr>
        <p:txBody>
          <a:bodyPr wrap="square">
            <a:spAutoFit/>
          </a:bodyPr>
          <a:lstStyle/>
          <a:p>
            <a:pPr lvl="0">
              <a:buFont typeface="Wingdings" pitchFamily="2" charset="2"/>
              <a:buChar char="§"/>
            </a:pPr>
            <a:r>
              <a:rPr lang="en-IN" dirty="0"/>
              <a:t>Represent an operation to be performed on the elements of an object structure. </a:t>
            </a:r>
            <a:endParaRPr lang="en-US" dirty="0"/>
          </a:p>
          <a:p>
            <a:pPr lvl="0">
              <a:buFont typeface="Wingdings" pitchFamily="2" charset="2"/>
              <a:buChar char="§"/>
            </a:pPr>
            <a:r>
              <a:rPr lang="en-IN" dirty="0"/>
              <a:t>Visitor lets you define a new operation without changing the classes of the elements on which it operates. </a:t>
            </a:r>
            <a:endParaRPr lang="en-US" dirty="0"/>
          </a:p>
        </p:txBody>
      </p:sp>
      <p:pic>
        <p:nvPicPr>
          <p:cNvPr id="8" name="Picture 7"/>
          <p:cNvPicPr/>
          <p:nvPr/>
        </p:nvPicPr>
        <p:blipFill>
          <a:blip r:embed="rId3"/>
          <a:srcRect/>
          <a:stretch>
            <a:fillRect/>
          </a:stretch>
        </p:blipFill>
        <p:spPr bwMode="auto">
          <a:xfrm>
            <a:off x="2362200" y="2057400"/>
            <a:ext cx="4572000" cy="2057400"/>
          </a:xfrm>
          <a:prstGeom prst="rect">
            <a:avLst/>
          </a:prstGeom>
          <a:noFill/>
          <a:ln w="9525">
            <a:noFill/>
            <a:miter lim="800000"/>
            <a:headEnd/>
            <a:tailEnd/>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1"/>
          <p:cNvSpPr>
            <a:spLocks noChangeArrowheads="1"/>
          </p:cNvSpPr>
          <p:nvPr/>
        </p:nvSpPr>
        <p:spPr bwMode="auto">
          <a:xfrm>
            <a:off x="0" y="990600"/>
            <a:ext cx="9144000" cy="369332"/>
          </a:xfrm>
          <a:prstGeom prst="rect">
            <a:avLst/>
          </a:prstGeom>
          <a:solidFill>
            <a:srgbClr val="CCCCFF"/>
          </a:solidFill>
          <a:ln w="9525">
            <a:noFill/>
            <a:miter lim="800000"/>
            <a:headEnd/>
            <a:tailEnd/>
          </a:ln>
          <a:effectLst/>
        </p:spPr>
        <p:txBody>
          <a:bodyPr vert="horz" wrap="square" lIns="0" tIns="45720" rIns="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Verdana" pitchFamily="34" charset="0"/>
                <a:ea typeface="Times New Roman" pitchFamily="18" charset="0"/>
              </a:rPr>
              <a:t>Interaction</a:t>
            </a:r>
            <a:endParaRPr kumimoji="0" lang="en-US" sz="1800" b="0" i="0" u="none" strike="noStrike" cap="none" normalizeH="0" baseline="0" dirty="0">
              <a:ln>
                <a:noFill/>
              </a:ln>
              <a:solidFill>
                <a:schemeClr val="tx1"/>
              </a:solidFill>
              <a:effectLst/>
              <a:latin typeface="Arial" pitchFamily="34" charset="0"/>
            </a:endParaRPr>
          </a:p>
        </p:txBody>
      </p:sp>
      <p:pic>
        <p:nvPicPr>
          <p:cNvPr id="4" name="Picture 3" descr="C:\Program Files\StarUML\modules\staruml-pattern\pattern repository\GoF\Visitor\Visitor_Model_Seq1.gif"/>
          <p:cNvPicPr/>
          <p:nvPr/>
        </p:nvPicPr>
        <p:blipFill>
          <a:blip r:embed="rId2"/>
          <a:srcRect/>
          <a:stretch>
            <a:fillRect/>
          </a:stretch>
        </p:blipFill>
        <p:spPr bwMode="auto">
          <a:xfrm>
            <a:off x="1371600" y="1847850"/>
            <a:ext cx="6400800" cy="3162300"/>
          </a:xfrm>
          <a:prstGeom prst="rect">
            <a:avLst/>
          </a:prstGeom>
          <a:noFill/>
          <a:ln w="9525">
            <a:noFill/>
            <a:miter lim="800000"/>
            <a:headEnd/>
            <a:tailEnd/>
          </a:ln>
        </p:spPr>
      </p:pic>
      <p:sp>
        <p:nvSpPr>
          <p:cNvPr id="6" name="Rectangle 5"/>
          <p:cNvSpPr/>
          <p:nvPr/>
        </p:nvSpPr>
        <p:spPr>
          <a:xfrm>
            <a:off x="0" y="5257800"/>
            <a:ext cx="9144000" cy="1323439"/>
          </a:xfrm>
          <a:prstGeom prst="rect">
            <a:avLst/>
          </a:prstGeom>
          <a:solidFill>
            <a:schemeClr val="bg2"/>
          </a:solidFill>
        </p:spPr>
        <p:txBody>
          <a:bodyPr wrap="square">
            <a:spAutoFit/>
          </a:bodyPr>
          <a:lstStyle/>
          <a:p>
            <a:pPr lvl="0" eaLnBrk="0" fontAlgn="base" hangingPunct="0">
              <a:spcBef>
                <a:spcPct val="0"/>
              </a:spcBef>
              <a:spcAft>
                <a:spcPct val="0"/>
              </a:spcAft>
              <a:buFontTx/>
              <a:buChar char="•"/>
            </a:pPr>
            <a:r>
              <a:rPr lang="en-US" sz="1600" dirty="0">
                <a:solidFill>
                  <a:prstClr val="black"/>
                </a:solidFill>
                <a:latin typeface="Verdana" pitchFamily="34" charset="0"/>
                <a:ea typeface="Times New Roman" pitchFamily="18" charset="0"/>
                <a:cs typeface="Times New Roman" pitchFamily="18" charset="0"/>
              </a:rPr>
              <a:t>A client that uses the Visitor pattern must create a </a:t>
            </a:r>
            <a:r>
              <a:rPr lang="en-US" sz="1600" dirty="0" err="1">
                <a:solidFill>
                  <a:prstClr val="black"/>
                </a:solidFill>
                <a:latin typeface="Verdana" pitchFamily="34" charset="0"/>
                <a:ea typeface="Times New Roman" pitchFamily="18" charset="0"/>
                <a:cs typeface="Times New Roman" pitchFamily="18" charset="0"/>
              </a:rPr>
              <a:t>ConcreteVisitor</a:t>
            </a:r>
            <a:r>
              <a:rPr lang="en-US" sz="1600" dirty="0">
                <a:solidFill>
                  <a:prstClr val="black"/>
                </a:solidFill>
                <a:latin typeface="Verdana" pitchFamily="34" charset="0"/>
                <a:ea typeface="Times New Roman" pitchFamily="18" charset="0"/>
                <a:cs typeface="Times New Roman" pitchFamily="18" charset="0"/>
              </a:rPr>
              <a:t> object and then traverse the object structure, visiting each element with the visitor. </a:t>
            </a:r>
            <a:endParaRPr lang="en-US" sz="2400" dirty="0">
              <a:solidFill>
                <a:prstClr val="black"/>
              </a:solidFill>
              <a:latin typeface="Calibri" pitchFamily="34" charset="0"/>
              <a:ea typeface="Calibri" pitchFamily="34" charset="0"/>
              <a:cs typeface="Times New Roman" pitchFamily="18" charset="0"/>
            </a:endParaRPr>
          </a:p>
          <a:p>
            <a:pPr lvl="0" eaLnBrk="0" fontAlgn="base" hangingPunct="0">
              <a:spcBef>
                <a:spcPct val="0"/>
              </a:spcBef>
              <a:spcAft>
                <a:spcPct val="0"/>
              </a:spcAft>
              <a:buFontTx/>
              <a:buChar char="•"/>
            </a:pPr>
            <a:r>
              <a:rPr lang="en-US" sz="1600" dirty="0">
                <a:solidFill>
                  <a:prstClr val="black"/>
                </a:solidFill>
                <a:latin typeface="Verdana" pitchFamily="34" charset="0"/>
                <a:ea typeface="Times New Roman" pitchFamily="18" charset="0"/>
                <a:cs typeface="Times New Roman" pitchFamily="18" charset="0"/>
              </a:rPr>
              <a:t>When an element is visited, it calls the Visitor operation that corresponds to its class. </a:t>
            </a:r>
            <a:endParaRPr lang="en-US" sz="2400" dirty="0">
              <a:solidFill>
                <a:prstClr val="black"/>
              </a:solidFill>
              <a:latin typeface="Calibri" pitchFamily="34" charset="0"/>
              <a:ea typeface="Calibri" pitchFamily="34" charset="0"/>
              <a:cs typeface="Times New Roman" pitchFamily="18" charset="0"/>
            </a:endParaRPr>
          </a:p>
          <a:p>
            <a:pPr lvl="0" eaLnBrk="0" fontAlgn="base" hangingPunct="0">
              <a:spcBef>
                <a:spcPct val="0"/>
              </a:spcBef>
              <a:spcAft>
                <a:spcPct val="0"/>
              </a:spcAft>
              <a:buFontTx/>
              <a:buChar char="•"/>
            </a:pPr>
            <a:r>
              <a:rPr lang="en-US" sz="1600" dirty="0">
                <a:solidFill>
                  <a:prstClr val="black"/>
                </a:solidFill>
                <a:latin typeface="Verdana" pitchFamily="34" charset="0"/>
                <a:ea typeface="Times New Roman" pitchFamily="18" charset="0"/>
                <a:cs typeface="Times New Roman" pitchFamily="18" charset="0"/>
              </a:rPr>
              <a:t>The element supplies itself as an argument to this operation to let the visitor access its state, if necessary. </a:t>
            </a:r>
            <a:endParaRPr lang="en-US" sz="2400" dirty="0">
              <a:solidFill>
                <a:prstClr val="black"/>
              </a:solidFill>
              <a:latin typeface="Arial" pitchFamily="34" charset="0"/>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1447800"/>
            <a:ext cx="8077200" cy="1754326"/>
          </a:xfrm>
          <a:prstGeom prst="rect">
            <a:avLst/>
          </a:prstGeom>
        </p:spPr>
        <p:txBody>
          <a:bodyPr wrap="square">
            <a:spAutoFit/>
          </a:bodyPr>
          <a:lstStyle/>
          <a:p>
            <a:pPr algn="just"/>
            <a:r>
              <a:rPr lang="en-US" dirty="0"/>
              <a:t>The Visitor pattern represents an operation to be performed on the elements of an object structure without changing the classes on which it operates. This pattern can be observed in the operation of a taxi company. When a person calls a taxi company (accepting a visitor), the company dispatches a cab to the customer. Upon entering the taxi the customer, or Visitor, is no longer in control of his or her own transportation, the taxi (driver) is.</a:t>
            </a:r>
          </a:p>
        </p:txBody>
      </p:sp>
      <p:pic>
        <p:nvPicPr>
          <p:cNvPr id="6146" name="Picture 2"/>
          <p:cNvPicPr>
            <a:picLocks noChangeAspect="1" noChangeArrowheads="1"/>
          </p:cNvPicPr>
          <p:nvPr/>
        </p:nvPicPr>
        <p:blipFill>
          <a:blip r:embed="rId2"/>
          <a:srcRect/>
          <a:stretch>
            <a:fillRect/>
          </a:stretch>
        </p:blipFill>
        <p:spPr bwMode="auto">
          <a:xfrm>
            <a:off x="1905000" y="3505200"/>
            <a:ext cx="5715000" cy="2834640"/>
          </a:xfrm>
          <a:prstGeom prst="rect">
            <a:avLst/>
          </a:prstGeom>
          <a:noFill/>
          <a:ln w="9525">
            <a:noFill/>
            <a:miter lim="800000"/>
            <a:headEnd/>
            <a:tailEnd/>
          </a:ln>
          <a:effectLst/>
        </p:spPr>
      </p:pic>
      <p:sp>
        <p:nvSpPr>
          <p:cNvPr id="6" name="Rectangle 5"/>
          <p:cNvSpPr/>
          <p:nvPr/>
        </p:nvSpPr>
        <p:spPr>
          <a:xfrm>
            <a:off x="685800" y="990600"/>
            <a:ext cx="4800600" cy="400110"/>
          </a:xfrm>
          <a:prstGeom prst="rect">
            <a:avLst/>
          </a:prstGeom>
        </p:spPr>
        <p:txBody>
          <a:bodyPr wrap="square">
            <a:spAutoFit/>
          </a:bodyPr>
          <a:lstStyle/>
          <a:p>
            <a:r>
              <a:rPr lang="en-US" sz="2000" b="1" dirty="0"/>
              <a:t>Non-software examples of  Visitor  </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914400"/>
            <a:ext cx="7696200" cy="400110"/>
          </a:xfrm>
          <a:prstGeom prst="rect">
            <a:avLst/>
          </a:prstGeom>
        </p:spPr>
        <p:txBody>
          <a:bodyPr wrap="square">
            <a:spAutoFit/>
          </a:bodyPr>
          <a:lstStyle/>
          <a:p>
            <a:r>
              <a:rPr lang="en-US" sz="2000" b="1" u="sng" dirty="0"/>
              <a:t>Scenario on Visitor Pattern</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895600"/>
            <a:ext cx="7315200" cy="646331"/>
          </a:xfrm>
          <a:prstGeom prst="rect">
            <a:avLst/>
          </a:prstGeom>
          <a:noFill/>
        </p:spPr>
        <p:txBody>
          <a:bodyPr wrap="square" rtlCol="0">
            <a:spAutoFit/>
          </a:bodyPr>
          <a:lstStyle/>
          <a:p>
            <a:pPr algn="ctr"/>
            <a:r>
              <a:rPr lang="en-US" sz="3600" b="1" dirty="0">
                <a:solidFill>
                  <a:srgbClr val="FF0000"/>
                </a:solidFill>
              </a:rPr>
              <a:t>Visitor  Pattern : Demo</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229600" cy="704088"/>
          </a:xfrm>
        </p:spPr>
        <p:txBody>
          <a:bodyPr>
            <a:normAutofit fontScale="90000"/>
          </a:bodyPr>
          <a:lstStyle/>
          <a:p>
            <a:r>
              <a:rPr lang="en-US" dirty="0"/>
              <a:t>Proxy Pattern</a:t>
            </a:r>
          </a:p>
        </p:txBody>
      </p:sp>
      <p:sp>
        <p:nvSpPr>
          <p:cNvPr id="3" name="Content Placeholder 2"/>
          <p:cNvSpPr>
            <a:spLocks noGrp="1"/>
          </p:cNvSpPr>
          <p:nvPr>
            <p:ph idx="1"/>
          </p:nvPr>
        </p:nvSpPr>
        <p:spPr/>
        <p:txBody>
          <a:bodyPr>
            <a:normAutofit fontScale="77500" lnSpcReduction="20000"/>
          </a:bodyPr>
          <a:lstStyle/>
          <a:p>
            <a:pPr algn="just"/>
            <a:r>
              <a:rPr lang="en-US" dirty="0"/>
              <a:t>A proxy, in its most general form, is a class functioning as an interface to something else. The proxy could interface to anything: a network connection, a large object in memory, a file, or some other resource that is expensive or impossible to duplicate.</a:t>
            </a:r>
          </a:p>
          <a:p>
            <a:pPr algn="just"/>
            <a:r>
              <a:rPr lang="en-US" dirty="0"/>
              <a:t>A well-known example of the proxy pattern is a reference counting pointer object.</a:t>
            </a:r>
          </a:p>
          <a:p>
            <a:pPr algn="just"/>
            <a:r>
              <a:rPr lang="en-US" dirty="0"/>
              <a:t>In situations where multiple copies of a complex object must exist the proxy pattern can be adapted to incorporate the flywe11ight pattern in order to reduce the application's memory footprint. Typically one instance of the complex object is created, and multiple proxy objects are created, all of which contain a reference to the single original complex object. Any operations performed on the proxies are forwarded to the original object. Once all instances of the proxy are out of scope, the complex object's memory may be </a:t>
            </a:r>
            <a:r>
              <a:rPr lang="en-US" dirty="0" err="1"/>
              <a:t>deallocated</a:t>
            </a:r>
            <a:r>
              <a:rPr lang="en-US" dirty="0"/>
              <a:t>.</a:t>
            </a:r>
          </a:p>
          <a:p>
            <a:pPr algn="just"/>
            <a:endParaRPr lang="en-US" dirty="0"/>
          </a:p>
        </p:txBody>
      </p:sp>
      <p:pic>
        <p:nvPicPr>
          <p:cNvPr id="3074" name="Picture 2"/>
          <p:cNvPicPr>
            <a:picLocks noChangeAspect="1" noChangeArrowheads="1"/>
          </p:cNvPicPr>
          <p:nvPr/>
        </p:nvPicPr>
        <p:blipFill>
          <a:blip r:embed="rId2"/>
          <a:srcRect r="66667"/>
          <a:stretch>
            <a:fillRect/>
          </a:stretch>
        </p:blipFill>
        <p:spPr bwMode="auto">
          <a:xfrm>
            <a:off x="8077200" y="0"/>
            <a:ext cx="1066800" cy="1714500"/>
          </a:xfrm>
          <a:prstGeom prst="rect">
            <a:avLst/>
          </a:prstGeom>
          <a:noFill/>
          <a:ln w="9525">
            <a:noFill/>
            <a:miter lim="800000"/>
            <a:headEnd/>
            <a:tailEnd/>
          </a:ln>
          <a:effec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381000"/>
            <a:ext cx="5562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dirty="0">
                <a:ln>
                  <a:noFill/>
                </a:ln>
                <a:solidFill>
                  <a:schemeClr val="tx1"/>
                </a:solidFill>
                <a:effectLst/>
                <a:latin typeface="Times New Roman" pitchFamily="18" charset="0"/>
                <a:ea typeface="Calibri" pitchFamily="34" charset="0"/>
                <a:cs typeface="Times New Roman" pitchFamily="18" charset="0"/>
              </a:rPr>
              <a:t>Proxy </a:t>
            </a: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design pattern:</a:t>
            </a:r>
            <a:endParaRPr kumimoji="0" lang="en-US" sz="4400" b="0" i="0" u="none" strike="noStrike" cap="none" normalizeH="0" baseline="0" dirty="0">
              <a:ln>
                <a:noFill/>
              </a:ln>
              <a:solidFill>
                <a:schemeClr val="tx1"/>
              </a:solidFill>
              <a:effectLst/>
              <a:latin typeface="Arial" pitchFamily="34" charset="0"/>
            </a:endParaRPr>
          </a:p>
        </p:txBody>
      </p:sp>
      <p:sp>
        <p:nvSpPr>
          <p:cNvPr id="7170" name="Rectangle 2"/>
          <p:cNvSpPr>
            <a:spLocks noChangeArrowheads="1"/>
          </p:cNvSpPr>
          <p:nvPr/>
        </p:nvSpPr>
        <p:spPr bwMode="auto">
          <a:xfrm>
            <a:off x="0" y="914400"/>
            <a:ext cx="9144000" cy="40011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P</a:t>
            </a:r>
            <a:r>
              <a:rPr kumimoji="0" lang="en-US" sz="20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urpose</a:t>
            </a:r>
            <a:endParaRPr kumimoji="0" lang="en-US" sz="4400" b="0" i="0" u="none" strike="noStrike" cap="none" normalizeH="0" baseline="0" dirty="0">
              <a:ln>
                <a:noFill/>
              </a:ln>
              <a:solidFill>
                <a:schemeClr val="tx1"/>
              </a:solidFill>
              <a:effectLst/>
              <a:latin typeface="Arial" pitchFamily="34" charset="0"/>
            </a:endParaRPr>
          </a:p>
        </p:txBody>
      </p:sp>
      <p:sp>
        <p:nvSpPr>
          <p:cNvPr id="7171" name="Rectangle 3"/>
          <p:cNvSpPr>
            <a:spLocks noChangeArrowheads="1"/>
          </p:cNvSpPr>
          <p:nvPr/>
        </p:nvSpPr>
        <p:spPr bwMode="auto">
          <a:xfrm>
            <a:off x="0" y="5165229"/>
            <a:ext cx="9144000" cy="1692771"/>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a:t>
            </a:r>
            <a:r>
              <a:rPr kumimoji="0" lang="en-US" sz="14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pplications</a:t>
            </a:r>
            <a:endParaRPr kumimoji="0" lang="en-US" b="0" i="0" u="none" strike="noStrike" cap="none" normalizeH="0" baseline="0" dirty="0">
              <a:ln>
                <a:noFill/>
              </a:ln>
              <a:solidFill>
                <a:schemeClr val="tx1"/>
              </a:solidFill>
              <a:effectLst/>
              <a:latin typeface="Arial" pitchFamily="34" charset="0"/>
            </a:endParaRPr>
          </a:p>
          <a:p>
            <a:pPr lvl="0">
              <a:buFont typeface="Wingdings" pitchFamily="2" charset="2"/>
              <a:buChar char="§"/>
            </a:pPr>
            <a:r>
              <a:rPr lang="en-IN" dirty="0"/>
              <a:t>A remote proxy provides a local representative for an object in a different address space. </a:t>
            </a:r>
            <a:endParaRPr lang="en-US" dirty="0"/>
          </a:p>
          <a:p>
            <a:pPr lvl="0">
              <a:buFont typeface="Wingdings" pitchFamily="2" charset="2"/>
              <a:buChar char="§"/>
            </a:pPr>
            <a:r>
              <a:rPr lang="en-IN" dirty="0"/>
              <a:t>A virtual proxy creates expensive objects on demand. The </a:t>
            </a:r>
            <a:r>
              <a:rPr lang="en-IN" dirty="0" err="1"/>
              <a:t>ImageProxy</a:t>
            </a:r>
            <a:r>
              <a:rPr lang="en-IN" dirty="0"/>
              <a:t> described in the Motivation is an example of such a proxy. </a:t>
            </a:r>
            <a:endParaRPr lang="en-US" dirty="0"/>
          </a:p>
          <a:p>
            <a:pPr lvl="0">
              <a:buFont typeface="Wingdings" pitchFamily="2" charset="2"/>
              <a:buChar char="§"/>
            </a:pPr>
            <a:r>
              <a:rPr lang="en-IN" dirty="0"/>
              <a:t>A protection proxy controls access to the original object. Protection proxies are useful when objects should have different access rights. </a:t>
            </a:r>
            <a:endParaRPr lang="en-US" dirty="0"/>
          </a:p>
        </p:txBody>
      </p:sp>
      <p:sp>
        <p:nvSpPr>
          <p:cNvPr id="7" name="Rectangle 6"/>
          <p:cNvSpPr/>
          <p:nvPr/>
        </p:nvSpPr>
        <p:spPr>
          <a:xfrm>
            <a:off x="0" y="1295400"/>
            <a:ext cx="9144000" cy="369332"/>
          </a:xfrm>
          <a:prstGeom prst="rect">
            <a:avLst/>
          </a:prstGeom>
        </p:spPr>
        <p:txBody>
          <a:bodyPr wrap="square">
            <a:spAutoFit/>
          </a:bodyPr>
          <a:lstStyle/>
          <a:p>
            <a:pPr lvl="0"/>
            <a:r>
              <a:rPr lang="en-IN" dirty="0"/>
              <a:t>Provide a surrogate or placeholder for another object to control access to it. </a:t>
            </a:r>
            <a:endParaRPr lang="en-US" dirty="0"/>
          </a:p>
        </p:txBody>
      </p:sp>
      <p:pic>
        <p:nvPicPr>
          <p:cNvPr id="9" name="Picture 8"/>
          <p:cNvPicPr/>
          <p:nvPr/>
        </p:nvPicPr>
        <p:blipFill>
          <a:blip r:embed="rId3"/>
          <a:srcRect/>
          <a:stretch>
            <a:fillRect/>
          </a:stretch>
        </p:blipFill>
        <p:spPr bwMode="auto">
          <a:xfrm>
            <a:off x="1600200" y="1828800"/>
            <a:ext cx="5514975" cy="3124200"/>
          </a:xfrm>
          <a:prstGeom prst="rect">
            <a:avLst/>
          </a:prstGeom>
          <a:noFill/>
          <a:ln w="9525">
            <a:noFill/>
            <a:miter lim="800000"/>
            <a:headEnd/>
            <a:tailEnd/>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1752600" y="3352800"/>
            <a:ext cx="5638800" cy="2965122"/>
          </a:xfrm>
          <a:prstGeom prst="rect">
            <a:avLst/>
          </a:prstGeom>
          <a:noFill/>
          <a:ln w="9525">
            <a:noFill/>
            <a:miter lim="800000"/>
            <a:headEnd/>
            <a:tailEnd/>
          </a:ln>
          <a:effectLst/>
        </p:spPr>
      </p:pic>
      <p:sp>
        <p:nvSpPr>
          <p:cNvPr id="5" name="Rectangle 4"/>
          <p:cNvSpPr/>
          <p:nvPr/>
        </p:nvSpPr>
        <p:spPr>
          <a:xfrm>
            <a:off x="533400" y="1600200"/>
            <a:ext cx="8001000" cy="1200329"/>
          </a:xfrm>
          <a:prstGeom prst="rect">
            <a:avLst/>
          </a:prstGeom>
        </p:spPr>
        <p:txBody>
          <a:bodyPr wrap="square">
            <a:spAutoFit/>
          </a:bodyPr>
          <a:lstStyle/>
          <a:p>
            <a:pPr algn="just"/>
            <a:r>
              <a:rPr lang="en-US" dirty="0"/>
              <a:t>The Proxy provides a surrogate or place holder to provide access to an object. A check or bank draft is a proxy for funds in an account. A check can be used in place of cash for making purchases and ultimately controls access to cash in the issuer's account</a:t>
            </a:r>
          </a:p>
        </p:txBody>
      </p:sp>
      <p:sp>
        <p:nvSpPr>
          <p:cNvPr id="6" name="Rectangle 5"/>
          <p:cNvSpPr/>
          <p:nvPr/>
        </p:nvSpPr>
        <p:spPr>
          <a:xfrm>
            <a:off x="685800" y="990600"/>
            <a:ext cx="4800600" cy="400110"/>
          </a:xfrm>
          <a:prstGeom prst="rect">
            <a:avLst/>
          </a:prstGeom>
        </p:spPr>
        <p:txBody>
          <a:bodyPr wrap="square">
            <a:spAutoFit/>
          </a:bodyPr>
          <a:lstStyle/>
          <a:p>
            <a:r>
              <a:rPr lang="en-US" sz="2000" b="1" dirty="0"/>
              <a:t>Non-software examples of Proxy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Here is the design strategy</a:t>
            </a:r>
          </a:p>
        </p:txBody>
      </p:sp>
      <p:pic>
        <p:nvPicPr>
          <p:cNvPr id="4" name="Picture 2"/>
          <p:cNvPicPr>
            <a:picLocks noGrp="1" noChangeAspect="1" noChangeArrowheads="1"/>
          </p:cNvPicPr>
          <p:nvPr>
            <p:ph idx="1"/>
          </p:nvPr>
        </p:nvPicPr>
        <p:blipFill>
          <a:blip r:embed="rId2"/>
          <a:srcRect/>
          <a:stretch>
            <a:fillRect/>
          </a:stretch>
        </p:blipFill>
        <p:spPr bwMode="auto">
          <a:xfrm>
            <a:off x="838200" y="2438400"/>
            <a:ext cx="6771915" cy="3124200"/>
          </a:xfrm>
          <a:prstGeom prst="rect">
            <a:avLst/>
          </a:prstGeom>
          <a:noFill/>
          <a:ln w="9525">
            <a:noFill/>
            <a:miter lim="800000"/>
            <a:headEnd/>
            <a:tailEnd/>
          </a:ln>
          <a:effec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914400"/>
            <a:ext cx="7696200" cy="400110"/>
          </a:xfrm>
          <a:prstGeom prst="rect">
            <a:avLst/>
          </a:prstGeom>
        </p:spPr>
        <p:txBody>
          <a:bodyPr wrap="square">
            <a:spAutoFit/>
          </a:bodyPr>
          <a:lstStyle/>
          <a:p>
            <a:r>
              <a:rPr lang="en-US" sz="2000" b="1" u="sng" dirty="0"/>
              <a:t>Scenario on Proxy Pattern</a:t>
            </a:r>
          </a:p>
        </p:txBody>
      </p:sp>
      <p:sp>
        <p:nvSpPr>
          <p:cNvPr id="4" name="Rectangle 3"/>
          <p:cNvSpPr/>
          <p:nvPr/>
        </p:nvSpPr>
        <p:spPr>
          <a:xfrm>
            <a:off x="609600" y="2133600"/>
            <a:ext cx="7924800" cy="3477875"/>
          </a:xfrm>
          <a:prstGeom prst="rect">
            <a:avLst/>
          </a:prstGeom>
        </p:spPr>
        <p:txBody>
          <a:bodyPr wrap="square">
            <a:spAutoFit/>
          </a:bodyPr>
          <a:lstStyle/>
          <a:p>
            <a:pPr algn="just"/>
            <a:r>
              <a:rPr lang="en-US" sz="2000" dirty="0"/>
              <a:t>Let’ say we need to withdraw money to make some purchase. The way we will do it is, go to an ATM and get the money, or purchase straight with a </a:t>
            </a:r>
            <a:r>
              <a:rPr lang="en-US" sz="2000" dirty="0" err="1"/>
              <a:t>cheque</a:t>
            </a:r>
            <a:r>
              <a:rPr lang="en-US" sz="2000" dirty="0"/>
              <a:t>. </a:t>
            </a:r>
          </a:p>
          <a:p>
            <a:pPr algn="just"/>
            <a:endParaRPr lang="en-US" sz="2000" dirty="0"/>
          </a:p>
          <a:p>
            <a:pPr algn="just"/>
            <a:r>
              <a:rPr lang="en-US" sz="2000" dirty="0"/>
              <a:t>In old days when ATMs and </a:t>
            </a:r>
            <a:r>
              <a:rPr lang="en-US" sz="2000" dirty="0" err="1"/>
              <a:t>cheques</a:t>
            </a:r>
            <a:r>
              <a:rPr lang="en-US" sz="2000" dirty="0"/>
              <a:t> were not available, what used to be the way??? Well, get your passbook, go to bank, get withdrawal form there, stand in a queue and withdraw money. Then go to the shop where you want to make the purchase. </a:t>
            </a:r>
          </a:p>
          <a:p>
            <a:pPr algn="just"/>
            <a:endParaRPr lang="en-US" sz="2000" dirty="0"/>
          </a:p>
          <a:p>
            <a:pPr algn="just"/>
            <a:r>
              <a:rPr lang="en-US" sz="2000" dirty="0"/>
              <a:t>In this way, we can say that </a:t>
            </a:r>
            <a:r>
              <a:rPr lang="en-US" sz="2000" b="1" dirty="0"/>
              <a:t>ATM or </a:t>
            </a:r>
            <a:r>
              <a:rPr lang="en-US" sz="2000" b="1" dirty="0" err="1"/>
              <a:t>cheque</a:t>
            </a:r>
            <a:r>
              <a:rPr lang="en-US" sz="2000" b="1" dirty="0"/>
              <a:t> </a:t>
            </a:r>
            <a:r>
              <a:rPr lang="en-US" sz="2000" dirty="0"/>
              <a:t>in modern times act as </a:t>
            </a:r>
            <a:r>
              <a:rPr lang="en-US" sz="2000" b="1" dirty="0"/>
              <a:t>proxies</a:t>
            </a:r>
            <a:r>
              <a:rPr lang="en-US" sz="2000" dirty="0"/>
              <a:t> to the Bank. </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a:t>A proxy is a class functioning as an interface to something else. </a:t>
            </a:r>
          </a:p>
          <a:p>
            <a:r>
              <a:rPr lang="en-US" dirty="0"/>
              <a:t>The proxy could interface to the resource that is expensive or impossible to duplicate. </a:t>
            </a:r>
          </a:p>
          <a:p>
            <a:r>
              <a:rPr lang="en-US" dirty="0"/>
              <a:t>This actual object can be a huge image or a data object which is very large and cannot be duplicated.</a:t>
            </a:r>
          </a:p>
          <a:p>
            <a:r>
              <a:rPr lang="en-US" dirty="0"/>
              <a:t> So you can create multiple proxies and point towards the actual object (memory consuming object) and perform operations. </a:t>
            </a:r>
          </a:p>
          <a:p>
            <a:r>
              <a:rPr lang="en-US" dirty="0"/>
              <a:t>This avoids duplication of the heavy object and thus saving memory. Proxies are references which points towards the actual object. </a:t>
            </a:r>
          </a:p>
        </p:txBody>
      </p:sp>
    </p:spTree>
    <p:extLst>
      <p:ext uri="{BB962C8B-B14F-4D97-AF65-F5344CB8AC3E}">
        <p14:creationId xmlns:p14="http://schemas.microsoft.com/office/powerpoint/2010/main" val="28238034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229600" cy="1143000"/>
          </a:xfrm>
        </p:spPr>
        <p:txBody>
          <a:bodyPr>
            <a:noAutofit/>
          </a:bodyPr>
          <a:lstStyle/>
          <a:p>
            <a:r>
              <a:rPr lang="en-US" sz="3600" dirty="0"/>
              <a:t>There are several cases where a Proxy can be useful. Few of them as follow. </a:t>
            </a:r>
            <a:br>
              <a:rPr lang="en-US" sz="3600" dirty="0"/>
            </a:br>
            <a:endParaRPr lang="en-US" sz="3600" dirty="0"/>
          </a:p>
        </p:txBody>
      </p:sp>
      <p:sp>
        <p:nvSpPr>
          <p:cNvPr id="3" name="Content Placeholder 2"/>
          <p:cNvSpPr>
            <a:spLocks noGrp="1"/>
          </p:cNvSpPr>
          <p:nvPr>
            <p:ph idx="1"/>
          </p:nvPr>
        </p:nvSpPr>
        <p:spPr/>
        <p:txBody>
          <a:bodyPr/>
          <a:lstStyle/>
          <a:p>
            <a:r>
              <a:rPr lang="en-US" dirty="0"/>
              <a:t>1. If an object, such as a large image, takes a long time to load. </a:t>
            </a:r>
          </a:p>
          <a:p>
            <a:r>
              <a:rPr lang="en-US" dirty="0"/>
              <a:t>2. If the object is on a remote machine and loading it over the network may be slow, especially during peak network load periods. </a:t>
            </a:r>
          </a:p>
          <a:p>
            <a:r>
              <a:rPr lang="en-US" dirty="0"/>
              <a:t>3. If the object has limited access rights, the proxy can validate the access permissions for that user. </a:t>
            </a:r>
          </a:p>
          <a:p>
            <a:endParaRPr lang="en-US" dirty="0"/>
          </a:p>
        </p:txBody>
      </p:sp>
    </p:spTree>
    <p:extLst>
      <p:ext uri="{BB962C8B-B14F-4D97-AF65-F5344CB8AC3E}">
        <p14:creationId xmlns:p14="http://schemas.microsoft.com/office/powerpoint/2010/main" val="7365362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In proxy pattern, typically one instance of the complex object is created, and multiple proxy objects are created, all of which contain a reference to the single original complex object. </a:t>
            </a:r>
          </a:p>
          <a:p>
            <a:r>
              <a:rPr lang="en-US" dirty="0"/>
              <a:t>Any operations performed on the proxies are forwarded to the original object.</a:t>
            </a:r>
          </a:p>
          <a:p>
            <a:r>
              <a:rPr lang="en-US" dirty="0"/>
              <a:t> Once all instances of the proxy are out of scope, the complex object's memory may be </a:t>
            </a:r>
            <a:r>
              <a:rPr lang="en-US" dirty="0" err="1"/>
              <a:t>deallocated</a:t>
            </a:r>
            <a:r>
              <a:rPr lang="en-US" dirty="0"/>
              <a:t>. </a:t>
            </a:r>
          </a:p>
        </p:txBody>
      </p:sp>
    </p:spTree>
    <p:extLst>
      <p:ext uri="{BB962C8B-B14F-4D97-AF65-F5344CB8AC3E}">
        <p14:creationId xmlns:p14="http://schemas.microsoft.com/office/powerpoint/2010/main" val="212472874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143000"/>
            <a:ext cx="85344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49596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905000"/>
            <a:ext cx="8077200" cy="477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042947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133600"/>
            <a:ext cx="8229600" cy="4190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007722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9020175" cy="628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4800600" cy="819912"/>
          </a:xfrm>
        </p:spPr>
        <p:txBody>
          <a:bodyPr>
            <a:normAutofit/>
          </a:bodyPr>
          <a:lstStyle/>
          <a:p>
            <a:r>
              <a:rPr lang="en-US" dirty="0"/>
              <a:t>Bridge Pattern</a:t>
            </a:r>
          </a:p>
        </p:txBody>
      </p:sp>
      <p:sp>
        <p:nvSpPr>
          <p:cNvPr id="3" name="Content Placeholder 2"/>
          <p:cNvSpPr>
            <a:spLocks noGrp="1"/>
          </p:cNvSpPr>
          <p:nvPr>
            <p:ph idx="1"/>
          </p:nvPr>
        </p:nvSpPr>
        <p:spPr/>
        <p:txBody>
          <a:bodyPr>
            <a:normAutofit fontScale="85000" lnSpcReduction="10000"/>
          </a:bodyPr>
          <a:lstStyle/>
          <a:p>
            <a:r>
              <a:rPr lang="en-US" dirty="0"/>
              <a:t>The </a:t>
            </a:r>
            <a:r>
              <a:rPr lang="en-US" b="1" dirty="0"/>
              <a:t>bridge pattern</a:t>
            </a:r>
            <a:r>
              <a:rPr lang="en-US" dirty="0"/>
              <a:t> is a </a:t>
            </a:r>
            <a:r>
              <a:rPr lang="en-US" dirty="0">
                <a:hlinkClick r:id="rId2" action="ppaction://hlinkfile" tooltip="Design pattern (computer science)"/>
              </a:rPr>
              <a:t>design pattern</a:t>
            </a:r>
            <a:r>
              <a:rPr lang="en-US" dirty="0"/>
              <a:t> used in </a:t>
            </a:r>
            <a:r>
              <a:rPr lang="en-US" dirty="0">
                <a:hlinkClick r:id="rId3" action="ppaction://hlinkfile" tooltip="Software engineering"/>
              </a:rPr>
              <a:t>software engineering</a:t>
            </a:r>
            <a:r>
              <a:rPr lang="en-US" dirty="0"/>
              <a:t> which is meant to </a:t>
            </a:r>
            <a:r>
              <a:rPr lang="en-US" i="1" dirty="0"/>
              <a:t>"decouple an </a:t>
            </a:r>
            <a:r>
              <a:rPr lang="en-US" i="1" dirty="0">
                <a:hlinkClick r:id="rId4" action="ppaction://hlinkfile" tooltip="Abstraction (computer science)"/>
              </a:rPr>
              <a:t>abstraction</a:t>
            </a:r>
            <a:r>
              <a:rPr lang="en-US" i="1" dirty="0"/>
              <a:t> from </a:t>
            </a:r>
            <a:r>
              <a:rPr lang="en-US" i="1" dirty="0" err="1"/>
              <a:t>its</a:t>
            </a:r>
            <a:r>
              <a:rPr lang="en-US" i="1" dirty="0" err="1">
                <a:hlinkClick r:id="rId5" action="ppaction://hlinkfile" tooltip="Implementation"/>
              </a:rPr>
              <a:t>implementation</a:t>
            </a:r>
            <a:r>
              <a:rPr lang="en-US" i="1" dirty="0"/>
              <a:t> so that the two can vary independently"</a:t>
            </a:r>
            <a:r>
              <a:rPr lang="en-US" dirty="0"/>
              <a:t> </a:t>
            </a:r>
            <a:r>
              <a:rPr lang="en-US" baseline="30000" dirty="0">
                <a:hlinkClick r:id="" action="ppaction://hlinkfile"/>
              </a:rPr>
              <a:t>[1]</a:t>
            </a:r>
            <a:r>
              <a:rPr lang="en-US" dirty="0"/>
              <a:t>. The </a:t>
            </a:r>
            <a:r>
              <a:rPr lang="en-US" i="1" dirty="0"/>
              <a:t>bridge</a:t>
            </a:r>
            <a:r>
              <a:rPr lang="en-US" dirty="0"/>
              <a:t> uses </a:t>
            </a:r>
            <a:r>
              <a:rPr lang="en-US" dirty="0">
                <a:hlinkClick r:id="rId6" action="ppaction://hlinkfile" tooltip="Encapsulation"/>
              </a:rPr>
              <a:t>encapsulation</a:t>
            </a:r>
            <a:r>
              <a:rPr lang="en-US" dirty="0"/>
              <a:t>, </a:t>
            </a:r>
            <a:r>
              <a:rPr lang="en-US" dirty="0">
                <a:hlinkClick r:id="rId7" action="ppaction://hlinkfile" tooltip="Object composition"/>
              </a:rPr>
              <a:t>aggregation</a:t>
            </a:r>
            <a:r>
              <a:rPr lang="en-US" dirty="0"/>
              <a:t>, and can use </a:t>
            </a:r>
            <a:r>
              <a:rPr lang="en-US" dirty="0">
                <a:hlinkClick r:id="rId8" action="ppaction://hlinkfile" tooltip="Inheritance (object-oriented programming)"/>
              </a:rPr>
              <a:t>inheritance</a:t>
            </a:r>
            <a:r>
              <a:rPr lang="en-US" dirty="0"/>
              <a:t> to separate responsibilities into different </a:t>
            </a:r>
            <a:r>
              <a:rPr lang="en-US" dirty="0">
                <a:hlinkClick r:id="rId9" action="ppaction://hlinkfile" tooltip="Class (computer science)"/>
              </a:rPr>
              <a:t>classes</a:t>
            </a:r>
            <a:r>
              <a:rPr lang="en-US" dirty="0"/>
              <a:t>.</a:t>
            </a:r>
          </a:p>
          <a:p>
            <a:r>
              <a:rPr lang="en-US" dirty="0"/>
              <a:t>When a class varies often, the features of </a:t>
            </a:r>
            <a:r>
              <a:rPr lang="en-US" dirty="0">
                <a:hlinkClick r:id="rId10" action="ppaction://hlinkfile" tooltip="Object-oriented programming"/>
              </a:rPr>
              <a:t>object-oriented programming</a:t>
            </a:r>
            <a:r>
              <a:rPr lang="en-US" dirty="0"/>
              <a:t> become very useful because changes to a </a:t>
            </a:r>
            <a:r>
              <a:rPr lang="en-US" dirty="0">
                <a:hlinkClick r:id="rId11" action="ppaction://hlinkfile" tooltip="Computer program"/>
              </a:rPr>
              <a:t>program</a:t>
            </a:r>
            <a:r>
              <a:rPr lang="en-US" dirty="0"/>
              <a:t>'s </a:t>
            </a:r>
            <a:r>
              <a:rPr lang="en-US" dirty="0" err="1">
                <a:hlinkClick r:id="rId12" action="ppaction://hlinkfile" tooltip="Source code"/>
              </a:rPr>
              <a:t>code</a:t>
            </a:r>
            <a:r>
              <a:rPr lang="en-US" dirty="0" err="1"/>
              <a:t>can</a:t>
            </a:r>
            <a:r>
              <a:rPr lang="en-US" dirty="0"/>
              <a:t> be made easily with minimal prior knowledge about the program. The bridge pattern is useful when both the class as well as what it does varies. The class itself can be thought of as the </a:t>
            </a:r>
            <a:r>
              <a:rPr lang="en-US" i="1" dirty="0"/>
              <a:t>implementation</a:t>
            </a:r>
            <a:r>
              <a:rPr lang="en-US" dirty="0"/>
              <a:t> and what the class can do as the </a:t>
            </a:r>
            <a:r>
              <a:rPr lang="en-US" i="1" dirty="0"/>
              <a:t>abstraction</a:t>
            </a:r>
            <a:r>
              <a:rPr lang="en-US" dirty="0"/>
              <a:t>. The bridge pattern can also be thought of as two layers of abstraction.</a:t>
            </a:r>
          </a:p>
          <a:p>
            <a:endParaRPr lang="en-US" dirty="0"/>
          </a:p>
        </p:txBody>
      </p:sp>
      <p:pic>
        <p:nvPicPr>
          <p:cNvPr id="2050" name="Picture 2"/>
          <p:cNvPicPr>
            <a:picLocks noChangeAspect="1" noChangeArrowheads="1"/>
          </p:cNvPicPr>
          <p:nvPr/>
        </p:nvPicPr>
        <p:blipFill>
          <a:blip r:embed="rId13"/>
          <a:srcRect l="35466" r="35605" b="38703"/>
          <a:stretch>
            <a:fillRect/>
          </a:stretch>
        </p:blipFill>
        <p:spPr bwMode="auto">
          <a:xfrm>
            <a:off x="7543800" y="0"/>
            <a:ext cx="1600200" cy="1817078"/>
          </a:xfrm>
          <a:prstGeom prst="rect">
            <a:avLst/>
          </a:prstGeom>
          <a:noFill/>
          <a:ln w="9525">
            <a:noFill/>
            <a:miter lim="800000"/>
            <a:headEnd/>
            <a:tailEnd/>
          </a:ln>
          <a:effectLst/>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381000"/>
            <a:ext cx="5562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dirty="0">
                <a:ln>
                  <a:noFill/>
                </a:ln>
                <a:solidFill>
                  <a:schemeClr val="tx1"/>
                </a:solidFill>
                <a:effectLst/>
                <a:latin typeface="Times New Roman" pitchFamily="18" charset="0"/>
                <a:ea typeface="Calibri" pitchFamily="34" charset="0"/>
                <a:cs typeface="Times New Roman" pitchFamily="18" charset="0"/>
              </a:rPr>
              <a:t>Bridge </a:t>
            </a: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design pattern:</a:t>
            </a:r>
            <a:endParaRPr kumimoji="0" lang="en-US" sz="4400" b="0" i="0" u="none" strike="noStrike" cap="none" normalizeH="0" baseline="0" dirty="0">
              <a:ln>
                <a:noFill/>
              </a:ln>
              <a:solidFill>
                <a:schemeClr val="tx1"/>
              </a:solidFill>
              <a:effectLst/>
              <a:latin typeface="Arial" pitchFamily="34" charset="0"/>
            </a:endParaRPr>
          </a:p>
        </p:txBody>
      </p:sp>
      <p:sp>
        <p:nvSpPr>
          <p:cNvPr id="7170" name="Rectangle 2"/>
          <p:cNvSpPr>
            <a:spLocks noChangeArrowheads="1"/>
          </p:cNvSpPr>
          <p:nvPr/>
        </p:nvSpPr>
        <p:spPr bwMode="auto">
          <a:xfrm>
            <a:off x="0" y="914400"/>
            <a:ext cx="9144000" cy="40011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P</a:t>
            </a:r>
            <a:r>
              <a:rPr kumimoji="0" lang="en-US" sz="20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urpose</a:t>
            </a:r>
            <a:endParaRPr kumimoji="0" lang="en-US" sz="4400" b="0" i="0" u="none" strike="noStrike" cap="none" normalizeH="0" baseline="0" dirty="0">
              <a:ln>
                <a:noFill/>
              </a:ln>
              <a:solidFill>
                <a:schemeClr val="tx1"/>
              </a:solidFill>
              <a:effectLst/>
              <a:latin typeface="Arial" pitchFamily="34" charset="0"/>
            </a:endParaRPr>
          </a:p>
        </p:txBody>
      </p:sp>
      <p:sp>
        <p:nvSpPr>
          <p:cNvPr id="7171" name="Rectangle 3"/>
          <p:cNvSpPr>
            <a:spLocks noChangeArrowheads="1"/>
          </p:cNvSpPr>
          <p:nvPr/>
        </p:nvSpPr>
        <p:spPr bwMode="auto">
          <a:xfrm>
            <a:off x="0" y="3780234"/>
            <a:ext cx="9144000" cy="3077766"/>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a:t>
            </a:r>
            <a:r>
              <a:rPr kumimoji="0" lang="en-US" sz="14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pplications</a:t>
            </a:r>
            <a:endParaRPr kumimoji="0" lang="en-US" b="0" i="0" u="none" strike="noStrike" cap="none" normalizeH="0" baseline="0" dirty="0">
              <a:ln>
                <a:noFill/>
              </a:ln>
              <a:solidFill>
                <a:schemeClr val="tx1"/>
              </a:solidFill>
              <a:effectLst/>
              <a:latin typeface="Arial" pitchFamily="34" charset="0"/>
            </a:endParaRPr>
          </a:p>
          <a:p>
            <a:pPr lvl="0">
              <a:buFont typeface="Wingdings" pitchFamily="2" charset="2"/>
              <a:buChar char="§"/>
            </a:pPr>
            <a:r>
              <a:rPr lang="en-IN" dirty="0"/>
              <a:t>you want to avoid a permanent binding between an abstraction and its implementation. This might be the case, for example, when the implementation must be selected or switched at run-time. </a:t>
            </a:r>
            <a:endParaRPr lang="en-US" dirty="0"/>
          </a:p>
          <a:p>
            <a:pPr lvl="0">
              <a:buFont typeface="Wingdings" pitchFamily="2" charset="2"/>
              <a:buChar char="§"/>
            </a:pPr>
            <a:r>
              <a:rPr lang="en-IN" dirty="0"/>
              <a:t>both the abstractions and their implementations should be extensible by subclassing. In this case, the Bridge pattern lets you combine the different abstractions and implementations and extend them independently. </a:t>
            </a:r>
            <a:endParaRPr lang="en-US" dirty="0"/>
          </a:p>
          <a:p>
            <a:pPr lvl="0">
              <a:buFont typeface="Wingdings" pitchFamily="2" charset="2"/>
              <a:buChar char="§"/>
            </a:pPr>
            <a:r>
              <a:rPr lang="en-IN" dirty="0"/>
              <a:t>changes in the implementation of an abstraction should have no impact on clients; that is, their code should not have to be recompiled. </a:t>
            </a:r>
            <a:endParaRPr lang="en-US" dirty="0"/>
          </a:p>
          <a:p>
            <a:pPr lvl="0">
              <a:buFont typeface="Wingdings" pitchFamily="2" charset="2"/>
              <a:buChar char="§"/>
            </a:pPr>
            <a:r>
              <a:rPr lang="en-IN" dirty="0"/>
              <a:t>you want to share an implementation among multiple objects (perhaps using reference counting), and this fact should be hidden from the client. </a:t>
            </a:r>
            <a:endParaRPr lang="en-US" dirty="0"/>
          </a:p>
        </p:txBody>
      </p:sp>
      <p:sp>
        <p:nvSpPr>
          <p:cNvPr id="7" name="Rectangle 6"/>
          <p:cNvSpPr/>
          <p:nvPr/>
        </p:nvSpPr>
        <p:spPr>
          <a:xfrm>
            <a:off x="0" y="1295400"/>
            <a:ext cx="9144000" cy="369332"/>
          </a:xfrm>
          <a:prstGeom prst="rect">
            <a:avLst/>
          </a:prstGeom>
        </p:spPr>
        <p:txBody>
          <a:bodyPr wrap="square">
            <a:spAutoFit/>
          </a:bodyPr>
          <a:lstStyle/>
          <a:p>
            <a:pPr lvl="0"/>
            <a:r>
              <a:rPr lang="en-IN" dirty="0"/>
              <a:t>Decouple an abstraction from its implementation so that the two can vary independently.</a:t>
            </a:r>
            <a:endParaRPr lang="en-US" dirty="0"/>
          </a:p>
        </p:txBody>
      </p:sp>
      <p:pic>
        <p:nvPicPr>
          <p:cNvPr id="8" name="Picture 7"/>
          <p:cNvPicPr/>
          <p:nvPr/>
        </p:nvPicPr>
        <p:blipFill>
          <a:blip r:embed="rId3"/>
          <a:srcRect/>
          <a:stretch>
            <a:fillRect/>
          </a:stretch>
        </p:blipFill>
        <p:spPr bwMode="auto">
          <a:xfrm>
            <a:off x="1524000" y="1600200"/>
            <a:ext cx="6477000" cy="21336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533400"/>
            <a:ext cx="6858000" cy="461665"/>
          </a:xfrm>
          <a:prstGeom prst="rect">
            <a:avLst/>
          </a:prstGeom>
        </p:spPr>
        <p:txBody>
          <a:bodyPr wrap="square">
            <a:spAutoFit/>
          </a:bodyPr>
          <a:lstStyle/>
          <a:p>
            <a:r>
              <a:rPr lang="en-US" sz="2400" b="1" u="sng" dirty="0"/>
              <a:t>Non-Software Example for Strategy pattern</a:t>
            </a:r>
          </a:p>
        </p:txBody>
      </p:sp>
      <p:sp>
        <p:nvSpPr>
          <p:cNvPr id="5" name="Rectangle 4"/>
          <p:cNvSpPr/>
          <p:nvPr/>
        </p:nvSpPr>
        <p:spPr>
          <a:xfrm>
            <a:off x="457200" y="914400"/>
            <a:ext cx="8153400" cy="2308324"/>
          </a:xfrm>
          <a:prstGeom prst="rect">
            <a:avLst/>
          </a:prstGeom>
        </p:spPr>
        <p:txBody>
          <a:bodyPr wrap="square">
            <a:spAutoFit/>
          </a:bodyPr>
          <a:lstStyle/>
          <a:p>
            <a:pPr algn="just"/>
            <a:r>
              <a:rPr lang="en-US" dirty="0"/>
              <a:t>"A Strategy defines a set of algorithms that can be used interchangeably. Modes of transportation to an airport is an example of a Strategy. Several options exist such as driving one's own car, taking a taxi, an airport shuttle, a city bus, or a limousine service. For some airports, subways and helicopters are also available as a mode of transportation to the airport. Any of these modes of transportation will get a traveler to the airport, and they can be used interchangeably. </a:t>
            </a:r>
            <a:r>
              <a:rPr lang="en-US" b="1" dirty="0"/>
              <a:t>The traveler must chose the Strategy based on tradeoffs between cost, convenience, and time."</a:t>
            </a:r>
          </a:p>
        </p:txBody>
      </p:sp>
      <p:pic>
        <p:nvPicPr>
          <p:cNvPr id="3074" name="Picture 2"/>
          <p:cNvPicPr>
            <a:picLocks noChangeAspect="1" noChangeArrowheads="1"/>
          </p:cNvPicPr>
          <p:nvPr/>
        </p:nvPicPr>
        <p:blipFill>
          <a:blip r:embed="rId2"/>
          <a:srcRect/>
          <a:stretch>
            <a:fillRect/>
          </a:stretch>
        </p:blipFill>
        <p:spPr bwMode="auto">
          <a:xfrm>
            <a:off x="990600" y="3429000"/>
            <a:ext cx="7239000" cy="3050948"/>
          </a:xfrm>
          <a:prstGeom prst="rect">
            <a:avLst/>
          </a:prstGeom>
          <a:noFill/>
          <a:ln w="9525">
            <a:noFill/>
            <a:miter lim="800000"/>
            <a:headEnd/>
            <a:tailEnd/>
          </a:ln>
          <a:effec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At first sight, the bridge pattern looks much like the Adapter pattern, in that a class is used to convert one kind of interface to another. However, the intent of the Adapter pattern is to make one or more classes’ interfaces look the same as that of a particular class.</a:t>
            </a:r>
          </a:p>
          <a:p>
            <a:r>
              <a:rPr lang="en-US" dirty="0"/>
              <a:t>The Bridge pattern is designed to separate a class’s interface from its implementation, so that you can vary or replace the implementation without changing the client code. </a:t>
            </a:r>
          </a:p>
        </p:txBody>
      </p:sp>
    </p:spTree>
    <p:extLst>
      <p:ext uri="{BB962C8B-B14F-4D97-AF65-F5344CB8AC3E}">
        <p14:creationId xmlns:p14="http://schemas.microsoft.com/office/powerpoint/2010/main" val="14837192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Adapter makes things work after they're designed; Bridge makes them work before they are.</a:t>
            </a:r>
          </a:p>
          <a:p>
            <a:r>
              <a:rPr lang="en-US" dirty="0"/>
              <a:t>Bridge is designed up-front to let the abstraction and the implementation vary independently. Adapter is retrofitted to make unrelated classes work together.</a:t>
            </a:r>
          </a:p>
          <a:p>
            <a:endParaRPr lang="en-US" dirty="0"/>
          </a:p>
        </p:txBody>
      </p:sp>
    </p:spTree>
    <p:extLst>
      <p:ext uri="{BB962C8B-B14F-4D97-AF65-F5344CB8AC3E}">
        <p14:creationId xmlns:p14="http://schemas.microsoft.com/office/powerpoint/2010/main" val="4146521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 </a:t>
            </a:r>
            <a:endParaRPr lang="en-US" dirty="0"/>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362200"/>
            <a:ext cx="7010400" cy="352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59533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 y="533400"/>
            <a:ext cx="8686800" cy="6126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857206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57200"/>
            <a:ext cx="314325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57" y="1752600"/>
            <a:ext cx="4867275" cy="484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1" y="228600"/>
            <a:ext cx="4267200"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73628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Where to use </a:t>
            </a:r>
            <a:endParaRPr lang="en-US" dirty="0"/>
          </a:p>
        </p:txBody>
      </p:sp>
      <p:sp>
        <p:nvSpPr>
          <p:cNvPr id="3" name="Content Placeholder 2"/>
          <p:cNvSpPr>
            <a:spLocks noGrp="1"/>
          </p:cNvSpPr>
          <p:nvPr>
            <p:ph idx="1"/>
          </p:nvPr>
        </p:nvSpPr>
        <p:spPr/>
        <p:txBody>
          <a:bodyPr/>
          <a:lstStyle/>
          <a:p>
            <a:endParaRPr lang="en-US" dirty="0"/>
          </a:p>
          <a:p>
            <a:r>
              <a:rPr lang="en-US" dirty="0"/>
              <a:t>When you want to separate the abstract structure and its concrete implementation. When you want to share an implementation among multiple objects, </a:t>
            </a:r>
          </a:p>
          <a:p>
            <a:r>
              <a:rPr lang="en-US" dirty="0"/>
              <a:t>• When you want to reuse existing resources in an 'easy to extend' fashion. </a:t>
            </a:r>
          </a:p>
          <a:p>
            <a:r>
              <a:rPr lang="en-US" dirty="0"/>
              <a:t>• When you want to hide implementation details from clients. Changes in implementation should have no impact on clients. </a:t>
            </a:r>
          </a:p>
          <a:p>
            <a:endParaRPr lang="en-US" dirty="0"/>
          </a:p>
        </p:txBody>
      </p:sp>
    </p:spTree>
    <p:extLst>
      <p:ext uri="{BB962C8B-B14F-4D97-AF65-F5344CB8AC3E}">
        <p14:creationId xmlns:p14="http://schemas.microsoft.com/office/powerpoint/2010/main" val="11978099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Benefits </a:t>
            </a:r>
            <a:endParaRPr lang="en-US" dirty="0"/>
          </a:p>
        </p:txBody>
      </p:sp>
      <p:sp>
        <p:nvSpPr>
          <p:cNvPr id="3" name="Content Placeholder 2"/>
          <p:cNvSpPr>
            <a:spLocks noGrp="1"/>
          </p:cNvSpPr>
          <p:nvPr>
            <p:ph idx="1"/>
          </p:nvPr>
        </p:nvSpPr>
        <p:spPr/>
        <p:txBody>
          <a:bodyPr/>
          <a:lstStyle/>
          <a:p>
            <a:r>
              <a:rPr lang="en-US" dirty="0"/>
              <a:t>Implementation can be selected or switched at run-time. The abstraction and implementation can be independently extended or composed. </a:t>
            </a:r>
          </a:p>
          <a:p>
            <a:endParaRPr lang="en-US" dirty="0"/>
          </a:p>
          <a:p>
            <a:pPr marL="0" indent="0">
              <a:buNone/>
            </a:pPr>
            <a:r>
              <a:rPr lang="en-US" b="1" dirty="0"/>
              <a:t>Drawbacks/consequences </a:t>
            </a:r>
            <a:endParaRPr lang="en-US" dirty="0"/>
          </a:p>
          <a:p>
            <a:r>
              <a:rPr lang="en-US" dirty="0"/>
              <a:t>Double indirection - In the example, methods are implemented by subclasses. Super class must delegate the message to a subclass which implements the appropriate method. This will have a slight impact on performance. </a:t>
            </a:r>
          </a:p>
        </p:txBody>
      </p:sp>
    </p:spTree>
    <p:extLst>
      <p:ext uri="{BB962C8B-B14F-4D97-AF65-F5344CB8AC3E}">
        <p14:creationId xmlns:p14="http://schemas.microsoft.com/office/powerpoint/2010/main" val="290781553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895600"/>
            <a:ext cx="7315200" cy="646331"/>
          </a:xfrm>
          <a:prstGeom prst="rect">
            <a:avLst/>
          </a:prstGeom>
          <a:noFill/>
        </p:spPr>
        <p:txBody>
          <a:bodyPr wrap="square" rtlCol="0">
            <a:spAutoFit/>
          </a:bodyPr>
          <a:lstStyle/>
          <a:p>
            <a:pPr algn="ctr"/>
            <a:r>
              <a:rPr lang="en-US" sz="3600" b="1" dirty="0">
                <a:solidFill>
                  <a:srgbClr val="FF0000"/>
                </a:solidFill>
              </a:rPr>
              <a:t>Bridge  Pattern : Demo</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8229600" cy="704088"/>
          </a:xfrm>
        </p:spPr>
        <p:txBody>
          <a:bodyPr>
            <a:normAutofit fontScale="90000"/>
          </a:bodyPr>
          <a:lstStyle/>
          <a:p>
            <a:r>
              <a:rPr lang="en-US" dirty="0"/>
              <a:t>Prototype Pattern</a:t>
            </a:r>
          </a:p>
        </p:txBody>
      </p:sp>
      <p:sp>
        <p:nvSpPr>
          <p:cNvPr id="3" name="Content Placeholder 2"/>
          <p:cNvSpPr>
            <a:spLocks noGrp="1"/>
          </p:cNvSpPr>
          <p:nvPr>
            <p:ph idx="1"/>
          </p:nvPr>
        </p:nvSpPr>
        <p:spPr>
          <a:xfrm>
            <a:off x="457200" y="1676400"/>
            <a:ext cx="8229600" cy="4389120"/>
          </a:xfrm>
        </p:spPr>
        <p:txBody>
          <a:bodyPr>
            <a:normAutofit fontScale="70000" lnSpcReduction="20000"/>
          </a:bodyPr>
          <a:lstStyle/>
          <a:p>
            <a:pPr algn="just"/>
            <a:r>
              <a:rPr lang="en-US" b="1" dirty="0">
                <a:solidFill>
                  <a:schemeClr val="tx1">
                    <a:lumMod val="85000"/>
                    <a:lumOff val="15000"/>
                  </a:schemeClr>
                </a:solidFill>
              </a:rPr>
              <a:t>prototype pattern</a:t>
            </a:r>
            <a:r>
              <a:rPr lang="en-US" dirty="0">
                <a:solidFill>
                  <a:schemeClr val="tx1">
                    <a:lumMod val="85000"/>
                    <a:lumOff val="15000"/>
                  </a:schemeClr>
                </a:solidFill>
              </a:rPr>
              <a:t> is a creational </a:t>
            </a:r>
            <a:r>
              <a:rPr lang="en-US" dirty="0">
                <a:solidFill>
                  <a:schemeClr val="tx1">
                    <a:lumMod val="85000"/>
                    <a:lumOff val="15000"/>
                  </a:schemeClr>
                </a:solidFill>
                <a:hlinkClick r:id="rId2" action="ppaction://hlinkfile" tooltip="Design pattern (computer science)"/>
              </a:rPr>
              <a:t>design pattern</a:t>
            </a:r>
            <a:r>
              <a:rPr lang="en-US" dirty="0">
                <a:solidFill>
                  <a:schemeClr val="tx1">
                    <a:lumMod val="85000"/>
                    <a:lumOff val="15000"/>
                  </a:schemeClr>
                </a:solidFill>
              </a:rPr>
              <a:t> used in </a:t>
            </a:r>
            <a:r>
              <a:rPr lang="en-US" dirty="0">
                <a:solidFill>
                  <a:schemeClr val="tx1">
                    <a:lumMod val="85000"/>
                    <a:lumOff val="15000"/>
                  </a:schemeClr>
                </a:solidFill>
                <a:hlinkClick r:id="rId3" action="ppaction://hlinkfile" tooltip="Software development"/>
              </a:rPr>
              <a:t>software development</a:t>
            </a:r>
            <a:r>
              <a:rPr lang="en-US" dirty="0">
                <a:solidFill>
                  <a:schemeClr val="tx1">
                    <a:lumMod val="85000"/>
                    <a:lumOff val="15000"/>
                  </a:schemeClr>
                </a:solidFill>
              </a:rPr>
              <a:t> when the type of </a:t>
            </a:r>
            <a:r>
              <a:rPr lang="en-US" dirty="0">
                <a:solidFill>
                  <a:schemeClr val="tx1">
                    <a:lumMod val="85000"/>
                    <a:lumOff val="15000"/>
                  </a:schemeClr>
                </a:solidFill>
                <a:hlinkClick r:id="rId4" action="ppaction://hlinkfile" tooltip="Object (computer science)"/>
              </a:rPr>
              <a:t>objects</a:t>
            </a:r>
            <a:r>
              <a:rPr lang="en-US" dirty="0">
                <a:solidFill>
                  <a:schemeClr val="tx1">
                    <a:lumMod val="85000"/>
                    <a:lumOff val="15000"/>
                  </a:schemeClr>
                </a:solidFill>
              </a:rPr>
              <a:t> to create is determined by a </a:t>
            </a:r>
            <a:r>
              <a:rPr lang="en-US" dirty="0">
                <a:solidFill>
                  <a:schemeClr val="tx1">
                    <a:lumMod val="85000"/>
                    <a:lumOff val="15000"/>
                  </a:schemeClr>
                </a:solidFill>
                <a:hlinkClick r:id="rId5" action="ppaction://hlinkfile" tooltip="Prototype"/>
              </a:rPr>
              <a:t>prototypical</a:t>
            </a:r>
            <a:r>
              <a:rPr lang="en-US" dirty="0">
                <a:solidFill>
                  <a:schemeClr val="tx1">
                    <a:lumMod val="85000"/>
                    <a:lumOff val="15000"/>
                  </a:schemeClr>
                </a:solidFill>
              </a:rPr>
              <a:t> </a:t>
            </a:r>
            <a:r>
              <a:rPr lang="en-US" dirty="0">
                <a:solidFill>
                  <a:schemeClr val="tx1">
                    <a:lumMod val="85000"/>
                    <a:lumOff val="15000"/>
                  </a:schemeClr>
                </a:solidFill>
                <a:hlinkClick r:id="rId6" action="ppaction://hlinkfile" tooltip="Instance"/>
              </a:rPr>
              <a:t>instance</a:t>
            </a:r>
            <a:r>
              <a:rPr lang="en-US" dirty="0">
                <a:solidFill>
                  <a:schemeClr val="tx1">
                    <a:lumMod val="85000"/>
                    <a:lumOff val="15000"/>
                  </a:schemeClr>
                </a:solidFill>
              </a:rPr>
              <a:t>, which is cloned to produce new objects. This pattern is used to:</a:t>
            </a:r>
          </a:p>
          <a:p>
            <a:pPr algn="just"/>
            <a:endParaRPr lang="en-US" dirty="0">
              <a:solidFill>
                <a:schemeClr val="tx1">
                  <a:lumMod val="85000"/>
                  <a:lumOff val="15000"/>
                </a:schemeClr>
              </a:solidFill>
            </a:endParaRPr>
          </a:p>
          <a:p>
            <a:pPr algn="just"/>
            <a:r>
              <a:rPr lang="en-US" dirty="0">
                <a:solidFill>
                  <a:schemeClr val="tx1">
                    <a:lumMod val="85000"/>
                    <a:lumOff val="15000"/>
                  </a:schemeClr>
                </a:solidFill>
              </a:rPr>
              <a:t>avoid </a:t>
            </a:r>
            <a:r>
              <a:rPr lang="en-US" dirty="0">
                <a:solidFill>
                  <a:schemeClr val="tx1">
                    <a:lumMod val="85000"/>
                    <a:lumOff val="15000"/>
                  </a:schemeClr>
                </a:solidFill>
                <a:hlinkClick r:id="rId7" action="ppaction://hlinkfile" tooltip="Subclass (computer science)"/>
              </a:rPr>
              <a:t>subclasses</a:t>
            </a:r>
            <a:r>
              <a:rPr lang="en-US" dirty="0">
                <a:solidFill>
                  <a:schemeClr val="tx1">
                    <a:lumMod val="85000"/>
                    <a:lumOff val="15000"/>
                  </a:schemeClr>
                </a:solidFill>
              </a:rPr>
              <a:t> of an object creator in the client application, like the abstract </a:t>
            </a:r>
            <a:r>
              <a:rPr lang="en-US" dirty="0">
                <a:solidFill>
                  <a:schemeClr val="tx1">
                    <a:lumMod val="85000"/>
                    <a:lumOff val="15000"/>
                  </a:schemeClr>
                </a:solidFill>
                <a:hlinkClick r:id="rId8" action="ppaction://hlinkfile" tooltip="Factory pattern"/>
              </a:rPr>
              <a:t>factory pattern</a:t>
            </a:r>
            <a:r>
              <a:rPr lang="en-US" dirty="0">
                <a:solidFill>
                  <a:schemeClr val="tx1">
                    <a:lumMod val="85000"/>
                    <a:lumOff val="15000"/>
                  </a:schemeClr>
                </a:solidFill>
              </a:rPr>
              <a:t> does.</a:t>
            </a:r>
          </a:p>
          <a:p>
            <a:pPr algn="just"/>
            <a:r>
              <a:rPr lang="en-US" dirty="0">
                <a:solidFill>
                  <a:schemeClr val="tx1">
                    <a:lumMod val="85000"/>
                    <a:lumOff val="15000"/>
                  </a:schemeClr>
                </a:solidFill>
              </a:rPr>
              <a:t>avoid the inherent cost of creating a new object in the standard way (e.g., using the '</a:t>
            </a:r>
            <a:r>
              <a:rPr lang="en-US" dirty="0">
                <a:solidFill>
                  <a:schemeClr val="tx1">
                    <a:lumMod val="85000"/>
                    <a:lumOff val="15000"/>
                  </a:schemeClr>
                </a:solidFill>
                <a:hlinkClick r:id="rId9" action="ppaction://hlinkfile" tooltip="New (C++)"/>
              </a:rPr>
              <a:t>new</a:t>
            </a:r>
            <a:r>
              <a:rPr lang="en-US" dirty="0">
                <a:solidFill>
                  <a:schemeClr val="tx1">
                    <a:lumMod val="85000"/>
                    <a:lumOff val="15000"/>
                  </a:schemeClr>
                </a:solidFill>
              </a:rPr>
              <a:t>' keyword) when it is prohibitively expensive for a given application.</a:t>
            </a:r>
          </a:p>
          <a:p>
            <a:pPr algn="just"/>
            <a:r>
              <a:rPr lang="en-US" dirty="0">
                <a:solidFill>
                  <a:schemeClr val="tx1">
                    <a:lumMod val="85000"/>
                    <a:lumOff val="15000"/>
                  </a:schemeClr>
                </a:solidFill>
              </a:rPr>
              <a:t>To implement the pattern, declare an abstract </a:t>
            </a:r>
            <a:r>
              <a:rPr lang="en-US" dirty="0">
                <a:solidFill>
                  <a:schemeClr val="tx1">
                    <a:lumMod val="85000"/>
                    <a:lumOff val="15000"/>
                  </a:schemeClr>
                </a:solidFill>
                <a:hlinkClick r:id="rId10" action="ppaction://hlinkfile" tooltip="Base class"/>
              </a:rPr>
              <a:t>base class</a:t>
            </a:r>
            <a:r>
              <a:rPr lang="en-US" dirty="0">
                <a:solidFill>
                  <a:schemeClr val="tx1">
                    <a:lumMod val="85000"/>
                    <a:lumOff val="15000"/>
                  </a:schemeClr>
                </a:solidFill>
              </a:rPr>
              <a:t> that specifies a </a:t>
            </a:r>
            <a:r>
              <a:rPr lang="en-US" dirty="0">
                <a:solidFill>
                  <a:schemeClr val="tx1">
                    <a:lumMod val="85000"/>
                    <a:lumOff val="15000"/>
                  </a:schemeClr>
                </a:solidFill>
                <a:hlinkClick r:id="rId11" action="ppaction://hlinkfile" tooltip="Pure virtual method"/>
              </a:rPr>
              <a:t>pure virtual</a:t>
            </a:r>
            <a:r>
              <a:rPr lang="en-US" dirty="0">
                <a:solidFill>
                  <a:schemeClr val="tx1">
                    <a:lumMod val="85000"/>
                    <a:lumOff val="15000"/>
                  </a:schemeClr>
                </a:solidFill>
              </a:rPr>
              <a:t> </a:t>
            </a:r>
            <a:r>
              <a:rPr lang="en-US" i="1" dirty="0">
                <a:solidFill>
                  <a:schemeClr val="tx1">
                    <a:lumMod val="85000"/>
                    <a:lumOff val="15000"/>
                  </a:schemeClr>
                </a:solidFill>
              </a:rPr>
              <a:t>clone()</a:t>
            </a:r>
            <a:r>
              <a:rPr lang="en-US" dirty="0">
                <a:solidFill>
                  <a:schemeClr val="tx1">
                    <a:lumMod val="85000"/>
                    <a:lumOff val="15000"/>
                  </a:schemeClr>
                </a:solidFill>
              </a:rPr>
              <a:t> method. Any class that needs a "</a:t>
            </a:r>
            <a:r>
              <a:rPr lang="en-US" dirty="0">
                <a:solidFill>
                  <a:schemeClr val="tx1">
                    <a:lumMod val="85000"/>
                    <a:lumOff val="15000"/>
                  </a:schemeClr>
                </a:solidFill>
                <a:hlinkClick r:id="rId12" action="ppaction://hlinkfile" tooltip="Polymorphism (computer science)"/>
              </a:rPr>
              <a:t>polymorphic</a:t>
            </a:r>
            <a:r>
              <a:rPr lang="en-US" dirty="0">
                <a:solidFill>
                  <a:schemeClr val="tx1">
                    <a:lumMod val="85000"/>
                    <a:lumOff val="15000"/>
                  </a:schemeClr>
                </a:solidFill>
              </a:rPr>
              <a:t> </a:t>
            </a:r>
            <a:r>
              <a:rPr lang="en-US" dirty="0">
                <a:solidFill>
                  <a:schemeClr val="tx1">
                    <a:lumMod val="85000"/>
                    <a:lumOff val="15000"/>
                  </a:schemeClr>
                </a:solidFill>
                <a:hlinkClick r:id="rId13" action="ppaction://hlinkfile" tooltip="Constructor (computer science)"/>
              </a:rPr>
              <a:t>constructor</a:t>
            </a:r>
            <a:r>
              <a:rPr lang="en-US" dirty="0">
                <a:solidFill>
                  <a:schemeClr val="tx1">
                    <a:lumMod val="85000"/>
                    <a:lumOff val="15000"/>
                  </a:schemeClr>
                </a:solidFill>
              </a:rPr>
              <a:t>" capability derives itself from the abstract base class, and implements the </a:t>
            </a:r>
            <a:r>
              <a:rPr lang="en-US" i="1" dirty="0">
                <a:solidFill>
                  <a:schemeClr val="tx1">
                    <a:lumMod val="85000"/>
                    <a:lumOff val="15000"/>
                  </a:schemeClr>
                </a:solidFill>
              </a:rPr>
              <a:t>clone()</a:t>
            </a:r>
            <a:r>
              <a:rPr lang="en-US" dirty="0">
                <a:solidFill>
                  <a:schemeClr val="tx1">
                    <a:lumMod val="85000"/>
                    <a:lumOff val="15000"/>
                  </a:schemeClr>
                </a:solidFill>
              </a:rPr>
              <a:t> operation.</a:t>
            </a:r>
          </a:p>
          <a:p>
            <a:pPr algn="just"/>
            <a:r>
              <a:rPr lang="en-US" dirty="0">
                <a:solidFill>
                  <a:schemeClr val="tx1">
                    <a:lumMod val="85000"/>
                    <a:lumOff val="15000"/>
                  </a:schemeClr>
                </a:solidFill>
              </a:rPr>
              <a:t>The client, instead of writing code that invokes the "new" operator on a hard-coded class name, calls the </a:t>
            </a:r>
            <a:r>
              <a:rPr lang="en-US" i="1" dirty="0">
                <a:solidFill>
                  <a:schemeClr val="tx1">
                    <a:lumMod val="85000"/>
                    <a:lumOff val="15000"/>
                  </a:schemeClr>
                </a:solidFill>
              </a:rPr>
              <a:t>clone()</a:t>
            </a:r>
            <a:r>
              <a:rPr lang="en-US" dirty="0">
                <a:solidFill>
                  <a:schemeClr val="tx1">
                    <a:lumMod val="85000"/>
                    <a:lumOff val="15000"/>
                  </a:schemeClr>
                </a:solidFill>
              </a:rPr>
              <a:t> method on the prototype, calls a </a:t>
            </a:r>
            <a:r>
              <a:rPr lang="en-US" dirty="0">
                <a:solidFill>
                  <a:schemeClr val="tx1">
                    <a:lumMod val="85000"/>
                    <a:lumOff val="15000"/>
                  </a:schemeClr>
                </a:solidFill>
                <a:hlinkClick r:id="rId14" action="ppaction://hlinkfile" tooltip="Factory method"/>
              </a:rPr>
              <a:t>factory method</a:t>
            </a:r>
            <a:r>
              <a:rPr lang="en-US" dirty="0">
                <a:solidFill>
                  <a:schemeClr val="tx1">
                    <a:lumMod val="85000"/>
                    <a:lumOff val="15000"/>
                  </a:schemeClr>
                </a:solidFill>
              </a:rPr>
              <a:t> with a </a:t>
            </a:r>
            <a:r>
              <a:rPr lang="en-US" dirty="0" err="1">
                <a:solidFill>
                  <a:schemeClr val="tx1">
                    <a:lumMod val="85000"/>
                    <a:lumOff val="15000"/>
                  </a:schemeClr>
                </a:solidFill>
                <a:hlinkClick r:id="rId15" action="ppaction://hlinkfile" tooltip="Parameter"/>
              </a:rPr>
              <a:t>parameter</a:t>
            </a:r>
            <a:r>
              <a:rPr lang="en-US" dirty="0" err="1">
                <a:solidFill>
                  <a:schemeClr val="tx1">
                    <a:lumMod val="85000"/>
                    <a:lumOff val="15000"/>
                  </a:schemeClr>
                </a:solidFill>
              </a:rPr>
              <a:t>designating</a:t>
            </a:r>
            <a:r>
              <a:rPr lang="en-US" dirty="0">
                <a:solidFill>
                  <a:schemeClr val="tx1">
                    <a:lumMod val="85000"/>
                    <a:lumOff val="15000"/>
                  </a:schemeClr>
                </a:solidFill>
              </a:rPr>
              <a:t> the particular concrete </a:t>
            </a:r>
            <a:r>
              <a:rPr lang="en-US" dirty="0">
                <a:solidFill>
                  <a:schemeClr val="tx1">
                    <a:lumMod val="85000"/>
                    <a:lumOff val="15000"/>
                  </a:schemeClr>
                </a:solidFill>
                <a:hlinkClick r:id="rId16" action="ppaction://hlinkfile" tooltip="Derived class"/>
              </a:rPr>
              <a:t>derived class</a:t>
            </a:r>
            <a:r>
              <a:rPr lang="en-US" dirty="0">
                <a:solidFill>
                  <a:schemeClr val="tx1">
                    <a:lumMod val="85000"/>
                    <a:lumOff val="15000"/>
                  </a:schemeClr>
                </a:solidFill>
              </a:rPr>
              <a:t> desired, or invokes the </a:t>
            </a:r>
            <a:r>
              <a:rPr lang="en-US" i="1" dirty="0">
                <a:solidFill>
                  <a:schemeClr val="tx1">
                    <a:lumMod val="85000"/>
                    <a:lumOff val="15000"/>
                  </a:schemeClr>
                </a:solidFill>
              </a:rPr>
              <a:t>clone()</a:t>
            </a:r>
            <a:r>
              <a:rPr lang="en-US" dirty="0">
                <a:solidFill>
                  <a:schemeClr val="tx1">
                    <a:lumMod val="85000"/>
                    <a:lumOff val="15000"/>
                  </a:schemeClr>
                </a:solidFill>
              </a:rPr>
              <a:t> method through some mechanism provided by another design pattern.</a:t>
            </a:r>
          </a:p>
          <a:p>
            <a:pPr algn="just"/>
            <a:endParaRPr lang="en-US" dirty="0">
              <a:solidFill>
                <a:schemeClr val="tx1">
                  <a:lumMod val="85000"/>
                  <a:lumOff val="15000"/>
                </a:schemeClr>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381000"/>
            <a:ext cx="5562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dirty="0">
                <a:ln>
                  <a:noFill/>
                </a:ln>
                <a:solidFill>
                  <a:schemeClr val="tx1"/>
                </a:solidFill>
                <a:effectLst/>
                <a:latin typeface="Times New Roman" pitchFamily="18" charset="0"/>
                <a:ea typeface="Calibri" pitchFamily="34" charset="0"/>
                <a:cs typeface="Times New Roman" pitchFamily="18" charset="0"/>
              </a:rPr>
              <a:t>Prototype </a:t>
            </a: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design pattern:</a:t>
            </a:r>
            <a:endParaRPr kumimoji="0" lang="en-US" sz="4400" b="0" i="0" u="none" strike="noStrike" cap="none" normalizeH="0" baseline="0" dirty="0">
              <a:ln>
                <a:noFill/>
              </a:ln>
              <a:solidFill>
                <a:schemeClr val="tx1"/>
              </a:solidFill>
              <a:effectLst/>
              <a:latin typeface="Arial" pitchFamily="34" charset="0"/>
            </a:endParaRPr>
          </a:p>
        </p:txBody>
      </p:sp>
      <p:sp>
        <p:nvSpPr>
          <p:cNvPr id="7170" name="Rectangle 2"/>
          <p:cNvSpPr>
            <a:spLocks noChangeArrowheads="1"/>
          </p:cNvSpPr>
          <p:nvPr/>
        </p:nvSpPr>
        <p:spPr bwMode="auto">
          <a:xfrm>
            <a:off x="0" y="914400"/>
            <a:ext cx="9144000" cy="40011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P</a:t>
            </a:r>
            <a:r>
              <a:rPr kumimoji="0" lang="en-US" sz="20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urpose</a:t>
            </a:r>
            <a:endParaRPr kumimoji="0" lang="en-US" sz="4400" b="0" i="0" u="none" strike="noStrike" cap="none" normalizeH="0" baseline="0" dirty="0">
              <a:ln>
                <a:noFill/>
              </a:ln>
              <a:solidFill>
                <a:schemeClr val="tx1"/>
              </a:solidFill>
              <a:effectLst/>
              <a:latin typeface="Arial" pitchFamily="34" charset="0"/>
            </a:endParaRPr>
          </a:p>
        </p:txBody>
      </p:sp>
      <p:sp>
        <p:nvSpPr>
          <p:cNvPr id="7171" name="Rectangle 3"/>
          <p:cNvSpPr>
            <a:spLocks noChangeArrowheads="1"/>
          </p:cNvSpPr>
          <p:nvPr/>
        </p:nvSpPr>
        <p:spPr bwMode="auto">
          <a:xfrm>
            <a:off x="0" y="4876800"/>
            <a:ext cx="9144000" cy="196977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a:t>
            </a:r>
            <a:r>
              <a:rPr kumimoji="0" lang="en-US" sz="14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pplications</a:t>
            </a:r>
            <a:endParaRPr kumimoji="0" lang="en-US" b="0" i="0" u="none" strike="noStrike" cap="none" normalizeH="0" baseline="0" dirty="0">
              <a:ln>
                <a:noFill/>
              </a:ln>
              <a:solidFill>
                <a:schemeClr val="tx1"/>
              </a:solidFill>
              <a:effectLst/>
              <a:latin typeface="Arial" pitchFamily="34" charset="0"/>
            </a:endParaRPr>
          </a:p>
          <a:p>
            <a:pPr lvl="0">
              <a:buFont typeface="Wingdings" pitchFamily="2" charset="2"/>
              <a:buChar char="§"/>
            </a:pPr>
            <a:r>
              <a:rPr lang="en-IN" dirty="0"/>
              <a:t>when the classes to instantiate are specified at run-time, for example, by dynamic loading. </a:t>
            </a:r>
            <a:endParaRPr lang="en-US" dirty="0"/>
          </a:p>
          <a:p>
            <a:pPr lvl="0">
              <a:buFont typeface="Wingdings" pitchFamily="2" charset="2"/>
              <a:buChar char="§"/>
            </a:pPr>
            <a:r>
              <a:rPr lang="en-IN" dirty="0"/>
              <a:t>to avoid building a class hierarchy of factories that parallels the class hierarchy of products. </a:t>
            </a:r>
            <a:endParaRPr lang="en-US" dirty="0"/>
          </a:p>
          <a:p>
            <a:pPr lvl="0">
              <a:buFont typeface="Wingdings" pitchFamily="2" charset="2"/>
              <a:buChar char="§"/>
            </a:pPr>
            <a:r>
              <a:rPr lang="en-IN" dirty="0"/>
              <a:t>when instances of a class can have one of only a few different combinations of state. It may be more convenient to install a corresponding number of prototypes and clone them rather than instantiating the class manually, each time with the appropriate state. </a:t>
            </a:r>
            <a:endParaRPr lang="en-US" dirty="0"/>
          </a:p>
        </p:txBody>
      </p:sp>
      <p:sp>
        <p:nvSpPr>
          <p:cNvPr id="7" name="Rectangle 6"/>
          <p:cNvSpPr/>
          <p:nvPr/>
        </p:nvSpPr>
        <p:spPr>
          <a:xfrm>
            <a:off x="0" y="1295400"/>
            <a:ext cx="9144000" cy="646331"/>
          </a:xfrm>
          <a:prstGeom prst="rect">
            <a:avLst/>
          </a:prstGeom>
        </p:spPr>
        <p:txBody>
          <a:bodyPr wrap="square">
            <a:spAutoFit/>
          </a:bodyPr>
          <a:lstStyle/>
          <a:p>
            <a:pPr lvl="0"/>
            <a:r>
              <a:rPr lang="en-IN" dirty="0"/>
              <a:t>Specify the kinds of objects to create using a prototypical instance, and create new objects by copying this prototype</a:t>
            </a:r>
            <a:endParaRPr lang="en-US" dirty="0"/>
          </a:p>
        </p:txBody>
      </p:sp>
      <p:pic>
        <p:nvPicPr>
          <p:cNvPr id="9" name="Picture 8"/>
          <p:cNvPicPr/>
          <p:nvPr/>
        </p:nvPicPr>
        <p:blipFill>
          <a:blip r:embed="rId3"/>
          <a:srcRect/>
          <a:stretch>
            <a:fillRect/>
          </a:stretch>
        </p:blipFill>
        <p:spPr bwMode="auto">
          <a:xfrm>
            <a:off x="1219200" y="2057400"/>
            <a:ext cx="6477000" cy="26670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914400"/>
            <a:ext cx="7696200" cy="400110"/>
          </a:xfrm>
          <a:prstGeom prst="rect">
            <a:avLst/>
          </a:prstGeom>
        </p:spPr>
        <p:txBody>
          <a:bodyPr wrap="square">
            <a:spAutoFit/>
          </a:bodyPr>
          <a:lstStyle/>
          <a:p>
            <a:r>
              <a:rPr lang="en-US" sz="2000" b="1" u="sng" dirty="0"/>
              <a:t>Scenario on Strategy pattern</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a:t>The Prototype pattern is basically the creation of new instances through cloning existing instances. </a:t>
            </a:r>
          </a:p>
          <a:p>
            <a:r>
              <a:rPr lang="en-US" dirty="0"/>
              <a:t>By creating a prototype, new objects are created by copying this prototype. </a:t>
            </a:r>
          </a:p>
          <a:p>
            <a:r>
              <a:rPr lang="en-US" dirty="0"/>
              <a:t>Prototype pattern is used when creating an instance of a class is very time-consuming or complex in some way. </a:t>
            </a:r>
          </a:p>
          <a:p>
            <a:r>
              <a:rPr lang="en-US" dirty="0"/>
              <a:t>Then, rather than creating more instances, you make copies of the original instance, modifying them as appropriate </a:t>
            </a:r>
          </a:p>
          <a:p>
            <a:r>
              <a:rPr lang="en-US" dirty="0"/>
              <a:t>By cloning any changes to the cloned object does not affect the original object value. </a:t>
            </a:r>
          </a:p>
        </p:txBody>
      </p:sp>
    </p:spTree>
    <p:extLst>
      <p:ext uri="{BB962C8B-B14F-4D97-AF65-F5344CB8AC3E}">
        <p14:creationId xmlns:p14="http://schemas.microsoft.com/office/powerpoint/2010/main" val="419319002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1295400"/>
            <a:ext cx="894397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178695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85800" y="914400"/>
            <a:ext cx="4800600" cy="400110"/>
          </a:xfrm>
          <a:prstGeom prst="rect">
            <a:avLst/>
          </a:prstGeom>
        </p:spPr>
        <p:txBody>
          <a:bodyPr wrap="square">
            <a:spAutoFit/>
          </a:bodyPr>
          <a:lstStyle/>
          <a:p>
            <a:r>
              <a:rPr lang="en-US" sz="2000" b="1" dirty="0"/>
              <a:t>Non-software examples of Prototype</a:t>
            </a:r>
          </a:p>
        </p:txBody>
      </p:sp>
      <p:pic>
        <p:nvPicPr>
          <p:cNvPr id="2" name="Picture 1"/>
          <p:cNvPicPr>
            <a:picLocks noChangeAspect="1"/>
          </p:cNvPicPr>
          <p:nvPr/>
        </p:nvPicPr>
        <p:blipFill>
          <a:blip r:embed="rId3"/>
          <a:stretch>
            <a:fillRect/>
          </a:stretch>
        </p:blipFill>
        <p:spPr>
          <a:xfrm>
            <a:off x="0" y="1320372"/>
            <a:ext cx="9328944" cy="5562600"/>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914400"/>
            <a:ext cx="7696200" cy="400110"/>
          </a:xfrm>
          <a:prstGeom prst="rect">
            <a:avLst/>
          </a:prstGeom>
        </p:spPr>
        <p:txBody>
          <a:bodyPr wrap="square">
            <a:spAutoFit/>
          </a:bodyPr>
          <a:lstStyle/>
          <a:p>
            <a:r>
              <a:rPr lang="en-US" sz="2000" b="1" u="sng" dirty="0"/>
              <a:t>Scenario on Prototype Pattern</a:t>
            </a:r>
          </a:p>
        </p:txBody>
      </p:sp>
      <p:sp>
        <p:nvSpPr>
          <p:cNvPr id="4" name="Rectangle 3"/>
          <p:cNvSpPr/>
          <p:nvPr/>
        </p:nvSpPr>
        <p:spPr>
          <a:xfrm>
            <a:off x="1676400" y="3124200"/>
            <a:ext cx="5638800" cy="400110"/>
          </a:xfrm>
          <a:prstGeom prst="rect">
            <a:avLst/>
          </a:prstGeom>
        </p:spPr>
        <p:txBody>
          <a:bodyPr wrap="square">
            <a:spAutoFit/>
          </a:bodyPr>
          <a:lstStyle/>
          <a:p>
            <a:pPr algn="ctr"/>
            <a:r>
              <a:rPr lang="en-US" sz="2000" dirty="0"/>
              <a:t>Let’s say the Mitotic Cell Division in plant cells.</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381000"/>
            <a:ext cx="5562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dirty="0" err="1">
                <a:ln>
                  <a:noFill/>
                </a:ln>
                <a:solidFill>
                  <a:schemeClr val="tx1"/>
                </a:solidFill>
                <a:effectLst/>
                <a:latin typeface="Times New Roman" pitchFamily="18" charset="0"/>
                <a:ea typeface="Calibri" pitchFamily="34" charset="0"/>
                <a:cs typeface="Times New Roman" pitchFamily="18" charset="0"/>
              </a:rPr>
              <a:t>Iterator</a:t>
            </a:r>
            <a:r>
              <a:rPr kumimoji="0" lang="en-US" sz="2800" b="1" i="0" u="none" strike="noStrike" cap="none" normalizeH="0" dirty="0">
                <a:ln>
                  <a:noFill/>
                </a:ln>
                <a:solidFill>
                  <a:schemeClr val="tx1"/>
                </a:solidFill>
                <a:effectLst/>
                <a:latin typeface="Times New Roman" pitchFamily="18" charset="0"/>
                <a:ea typeface="Calibri" pitchFamily="34" charset="0"/>
                <a:cs typeface="Times New Roman" pitchFamily="18" charset="0"/>
              </a:rPr>
              <a:t> </a:t>
            </a: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design pattern:</a:t>
            </a:r>
            <a:endParaRPr kumimoji="0" lang="en-US" sz="4400" b="0" i="0" u="none" strike="noStrike" cap="none" normalizeH="0" baseline="0" dirty="0">
              <a:ln>
                <a:noFill/>
              </a:ln>
              <a:solidFill>
                <a:schemeClr val="tx1"/>
              </a:solidFill>
              <a:effectLst/>
              <a:latin typeface="Arial" pitchFamily="34" charset="0"/>
            </a:endParaRPr>
          </a:p>
        </p:txBody>
      </p:sp>
      <p:sp>
        <p:nvSpPr>
          <p:cNvPr id="7170" name="Rectangle 2"/>
          <p:cNvSpPr>
            <a:spLocks noChangeArrowheads="1"/>
          </p:cNvSpPr>
          <p:nvPr/>
        </p:nvSpPr>
        <p:spPr bwMode="auto">
          <a:xfrm>
            <a:off x="0" y="914400"/>
            <a:ext cx="9144000" cy="40011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P</a:t>
            </a:r>
            <a:r>
              <a:rPr kumimoji="0" lang="en-US" sz="20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urpose</a:t>
            </a:r>
            <a:endParaRPr kumimoji="0" lang="en-US" sz="4400" b="0" i="0" u="none" strike="noStrike" cap="none" normalizeH="0" baseline="0" dirty="0">
              <a:ln>
                <a:noFill/>
              </a:ln>
              <a:solidFill>
                <a:schemeClr val="tx1"/>
              </a:solidFill>
              <a:effectLst/>
              <a:latin typeface="Arial" pitchFamily="34" charset="0"/>
            </a:endParaRPr>
          </a:p>
        </p:txBody>
      </p:sp>
      <p:sp>
        <p:nvSpPr>
          <p:cNvPr id="7171" name="Rectangle 3"/>
          <p:cNvSpPr>
            <a:spLocks noChangeArrowheads="1"/>
          </p:cNvSpPr>
          <p:nvPr/>
        </p:nvSpPr>
        <p:spPr bwMode="auto">
          <a:xfrm>
            <a:off x="0" y="5442228"/>
            <a:ext cx="9144000" cy="1415772"/>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a:t>
            </a:r>
            <a:r>
              <a:rPr kumimoji="0" lang="en-US" sz="14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pplications</a:t>
            </a:r>
            <a:endParaRPr kumimoji="0" lang="en-US" b="0" i="0" u="none" strike="noStrike" cap="none" normalizeH="0" baseline="0" dirty="0">
              <a:ln>
                <a:noFill/>
              </a:ln>
              <a:solidFill>
                <a:schemeClr val="tx1"/>
              </a:solidFill>
              <a:effectLst/>
              <a:latin typeface="Arial" pitchFamily="34" charset="0"/>
            </a:endParaRPr>
          </a:p>
          <a:p>
            <a:pPr marL="342900" lvl="0" indent="-342900">
              <a:buFont typeface="Wingdings" pitchFamily="2" charset="2"/>
              <a:buChar char="§"/>
            </a:pPr>
            <a:r>
              <a:rPr lang="en-IN" dirty="0"/>
              <a:t>to access an aggregate object's contents without exposing its internal representation. </a:t>
            </a:r>
            <a:endParaRPr lang="en-US" dirty="0"/>
          </a:p>
          <a:p>
            <a:pPr marL="342900" lvl="0" indent="-342900">
              <a:buFont typeface="Wingdings" pitchFamily="2" charset="2"/>
              <a:buChar char="§"/>
            </a:pPr>
            <a:r>
              <a:rPr lang="en-IN" dirty="0"/>
              <a:t>to support multiple traversals of aggregate objects. </a:t>
            </a:r>
            <a:endParaRPr lang="en-US" dirty="0"/>
          </a:p>
          <a:p>
            <a:pPr marL="342900" lvl="0" indent="-342900">
              <a:buFont typeface="Wingdings" pitchFamily="2" charset="2"/>
              <a:buChar char="§"/>
            </a:pPr>
            <a:r>
              <a:rPr lang="en-IN" dirty="0"/>
              <a:t>to provide a uniform interface for traversing different aggregate structures (that is, to support polymorphic iteration). </a:t>
            </a:r>
            <a:endParaRPr lang="en-US" dirty="0"/>
          </a:p>
        </p:txBody>
      </p:sp>
      <p:sp>
        <p:nvSpPr>
          <p:cNvPr id="7" name="Rectangle 6"/>
          <p:cNvSpPr/>
          <p:nvPr/>
        </p:nvSpPr>
        <p:spPr>
          <a:xfrm>
            <a:off x="0" y="1295400"/>
            <a:ext cx="9144000" cy="646331"/>
          </a:xfrm>
          <a:prstGeom prst="rect">
            <a:avLst/>
          </a:prstGeom>
        </p:spPr>
        <p:txBody>
          <a:bodyPr wrap="square">
            <a:spAutoFit/>
          </a:bodyPr>
          <a:lstStyle/>
          <a:p>
            <a:pPr lvl="0">
              <a:buFont typeface="Wingdings" pitchFamily="2" charset="2"/>
              <a:buChar char="§"/>
            </a:pPr>
            <a:r>
              <a:rPr lang="en-IN" dirty="0"/>
              <a:t>Provide a way to access the elements of an aggregate object sequentially without exposing its underlying representation.</a:t>
            </a:r>
            <a:endParaRPr lang="en-US" dirty="0"/>
          </a:p>
        </p:txBody>
      </p:sp>
      <p:pic>
        <p:nvPicPr>
          <p:cNvPr id="8" name="Picture 7"/>
          <p:cNvPicPr/>
          <p:nvPr/>
        </p:nvPicPr>
        <p:blipFill>
          <a:blip r:embed="rId3"/>
          <a:srcRect/>
          <a:stretch>
            <a:fillRect/>
          </a:stretch>
        </p:blipFill>
        <p:spPr bwMode="auto">
          <a:xfrm>
            <a:off x="2133600" y="2286000"/>
            <a:ext cx="6096000" cy="2514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r="55307"/>
          <a:stretch>
            <a:fillRect/>
          </a:stretch>
        </p:blipFill>
        <p:spPr bwMode="auto">
          <a:xfrm>
            <a:off x="8305800" y="0"/>
            <a:ext cx="838200" cy="812007"/>
          </a:xfrm>
          <a:prstGeom prst="rect">
            <a:avLst/>
          </a:prstGeom>
          <a:noFill/>
          <a:ln w="9525">
            <a:noFill/>
            <a:miter lim="800000"/>
            <a:headEnd/>
            <a:tailEnd/>
          </a:ln>
          <a:effectLst/>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1295400"/>
            <a:ext cx="7848600" cy="2585323"/>
          </a:xfrm>
          <a:prstGeom prst="rect">
            <a:avLst/>
          </a:prstGeom>
        </p:spPr>
        <p:txBody>
          <a:bodyPr wrap="square">
            <a:spAutoFit/>
          </a:bodyPr>
          <a:lstStyle/>
          <a:p>
            <a:pPr algn="just"/>
            <a:r>
              <a:rPr lang="en-US" dirty="0"/>
              <a:t>On early television sets, a dial was used to change channels. When channel surfing, the viewer was required to move the dial through each channel position, regardless of whether or not that channel had reception. On modern television sets, a next and previous button are used. When the viewer selects the "next" button, the next tuned channel will be displayed. Consider watching television in a hotel room in a strange city. When surfing through channels, the channel number is not important, but the programming is. If the programming on one channel is not of interest, the viewer can request the next channel, without knowing its number.</a:t>
            </a:r>
          </a:p>
        </p:txBody>
      </p:sp>
      <p:sp>
        <p:nvSpPr>
          <p:cNvPr id="6" name="Rectangle 5"/>
          <p:cNvSpPr/>
          <p:nvPr/>
        </p:nvSpPr>
        <p:spPr>
          <a:xfrm>
            <a:off x="609600" y="762000"/>
            <a:ext cx="4800600" cy="400110"/>
          </a:xfrm>
          <a:prstGeom prst="rect">
            <a:avLst/>
          </a:prstGeom>
        </p:spPr>
        <p:txBody>
          <a:bodyPr wrap="square">
            <a:spAutoFit/>
          </a:bodyPr>
          <a:lstStyle/>
          <a:p>
            <a:r>
              <a:rPr lang="en-US" sz="2000" b="1" dirty="0"/>
              <a:t>Non-software examples of  </a:t>
            </a:r>
            <a:r>
              <a:rPr lang="en-US" sz="2000" b="1" dirty="0" err="1"/>
              <a:t>Iterator</a:t>
            </a:r>
            <a:endParaRPr lang="en-US" sz="2000" b="1" dirty="0"/>
          </a:p>
        </p:txBody>
      </p:sp>
      <p:pic>
        <p:nvPicPr>
          <p:cNvPr id="7" name="Picture 2"/>
          <p:cNvPicPr>
            <a:picLocks noChangeAspect="1" noChangeArrowheads="1"/>
          </p:cNvPicPr>
          <p:nvPr/>
        </p:nvPicPr>
        <p:blipFill>
          <a:blip r:embed="rId3"/>
          <a:stretch>
            <a:fillRect/>
          </a:stretch>
        </p:blipFill>
        <p:spPr bwMode="auto">
          <a:xfrm>
            <a:off x="2590800" y="3962400"/>
            <a:ext cx="4048125" cy="2447925"/>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3733800"/>
            <a:ext cx="8382000" cy="2308324"/>
          </a:xfrm>
          <a:prstGeom prst="rect">
            <a:avLst/>
          </a:prstGeom>
        </p:spPr>
        <p:txBody>
          <a:bodyPr wrap="square">
            <a:spAutoFit/>
          </a:bodyPr>
          <a:lstStyle/>
          <a:p>
            <a:pPr algn="just"/>
            <a:r>
              <a:rPr lang="en-US" dirty="0"/>
              <a:t>The </a:t>
            </a:r>
            <a:r>
              <a:rPr lang="en-US" dirty="0" err="1"/>
              <a:t>Iterator</a:t>
            </a:r>
            <a:r>
              <a:rPr lang="en-US" dirty="0"/>
              <a:t> provides ways to access elements of an aggregate object sequentially without exposing the underlying structure of the object. Files are aggregate objects. In office settings where access to files is made through administrative or secretarial staff, the </a:t>
            </a:r>
            <a:r>
              <a:rPr lang="en-US" dirty="0" err="1"/>
              <a:t>Iterator</a:t>
            </a:r>
            <a:r>
              <a:rPr lang="en-US" dirty="0"/>
              <a:t> pattern is demonstrated with the secretary acting as the </a:t>
            </a:r>
            <a:r>
              <a:rPr lang="en-US" dirty="0" err="1"/>
              <a:t>Iterator</a:t>
            </a:r>
            <a:r>
              <a:rPr lang="en-US" dirty="0"/>
              <a:t>. Several television comedy skits have been developed around the premise of an executive trying to understand the secretary's filing system. To the executive, the filing system is confusing and illogical, but the secretary is able to access files quickly and efficiently. </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9" y="152400"/>
            <a:ext cx="6086475"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382000" cy="620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571200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0600"/>
            <a:ext cx="7924800" cy="471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8121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pPr algn="ctr"/>
            <a:r>
              <a:rPr lang="en-US" dirty="0"/>
              <a:t>What is Design Patterns</a:t>
            </a:r>
          </a:p>
        </p:txBody>
      </p:sp>
      <p:sp>
        <p:nvSpPr>
          <p:cNvPr id="3" name="Content Placeholder 2"/>
          <p:cNvSpPr>
            <a:spLocks noGrp="1"/>
          </p:cNvSpPr>
          <p:nvPr>
            <p:ph idx="1"/>
          </p:nvPr>
        </p:nvSpPr>
        <p:spPr>
          <a:xfrm>
            <a:off x="457200" y="1828800"/>
            <a:ext cx="8229600" cy="4389120"/>
          </a:xfrm>
        </p:spPr>
        <p:txBody>
          <a:bodyPr/>
          <a:lstStyle/>
          <a:p>
            <a:pPr algn="just"/>
            <a:r>
              <a:rPr lang="en-US" dirty="0"/>
              <a:t>If problem occurs over and over again, a solution to that problem has been used effectively .</a:t>
            </a:r>
          </a:p>
          <a:p>
            <a:pPr algn="just"/>
            <a:r>
              <a:rPr lang="en-US" dirty="0"/>
              <a:t>That solution is described as pattern.</a:t>
            </a:r>
          </a:p>
          <a:p>
            <a:pPr algn="just"/>
            <a:r>
              <a:rPr lang="en-US" dirty="0"/>
              <a:t>Design patterns are language independent strategies for solving common object oriented problem</a:t>
            </a:r>
          </a:p>
          <a:p>
            <a:pPr algn="just"/>
            <a:r>
              <a:rPr lang="en-US" dirty="0"/>
              <a:t>Learning design patterns is good for people to communicate each other effectively.</a:t>
            </a:r>
          </a:p>
          <a:p>
            <a:pPr algn="just"/>
            <a:r>
              <a:rPr lang="en-US" dirty="0"/>
              <a:t>Sun Suggest GOF(Gang of four)pioneer guys who wrote a book named “Design Pattern Element of reusable object oriented software”.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2895600"/>
            <a:ext cx="6172200" cy="646331"/>
          </a:xfrm>
          <a:prstGeom prst="rect">
            <a:avLst/>
          </a:prstGeom>
          <a:noFill/>
        </p:spPr>
        <p:txBody>
          <a:bodyPr wrap="square" rtlCol="0">
            <a:spAutoFit/>
          </a:bodyPr>
          <a:lstStyle/>
          <a:p>
            <a:r>
              <a:rPr lang="en-US" sz="3600" b="1" dirty="0">
                <a:solidFill>
                  <a:srgbClr val="FF0000"/>
                </a:solidFill>
              </a:rPr>
              <a:t>Strategy Pattern : Demo</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288"/>
            <a:ext cx="8382000" cy="682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64152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94" y="1981200"/>
            <a:ext cx="9134475"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684704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381000"/>
            <a:ext cx="5562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dirty="0">
                <a:ln>
                  <a:noFill/>
                </a:ln>
                <a:solidFill>
                  <a:schemeClr val="tx1"/>
                </a:solidFill>
                <a:effectLst/>
                <a:latin typeface="Times New Roman" pitchFamily="18" charset="0"/>
                <a:ea typeface="Calibri" pitchFamily="34" charset="0"/>
                <a:cs typeface="Times New Roman" pitchFamily="18" charset="0"/>
              </a:rPr>
              <a:t>Interpreter </a:t>
            </a: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design pattern:</a:t>
            </a:r>
            <a:endParaRPr kumimoji="0" lang="en-US" sz="4400" b="0" i="0" u="none" strike="noStrike" cap="none" normalizeH="0" baseline="0" dirty="0">
              <a:ln>
                <a:noFill/>
              </a:ln>
              <a:solidFill>
                <a:schemeClr val="tx1"/>
              </a:solidFill>
              <a:effectLst/>
              <a:latin typeface="Arial" pitchFamily="34" charset="0"/>
            </a:endParaRPr>
          </a:p>
        </p:txBody>
      </p:sp>
      <p:sp>
        <p:nvSpPr>
          <p:cNvPr id="7170" name="Rectangle 2"/>
          <p:cNvSpPr>
            <a:spLocks noChangeArrowheads="1"/>
          </p:cNvSpPr>
          <p:nvPr/>
        </p:nvSpPr>
        <p:spPr bwMode="auto">
          <a:xfrm>
            <a:off x="0" y="914400"/>
            <a:ext cx="9144000" cy="40011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P</a:t>
            </a:r>
            <a:r>
              <a:rPr kumimoji="0" lang="en-US" sz="20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urpose</a:t>
            </a:r>
            <a:endParaRPr kumimoji="0" lang="en-US" sz="4400" b="0" i="0" u="none" strike="noStrike" cap="none" normalizeH="0" baseline="0" dirty="0">
              <a:ln>
                <a:noFill/>
              </a:ln>
              <a:solidFill>
                <a:schemeClr val="tx1"/>
              </a:solidFill>
              <a:effectLst/>
              <a:latin typeface="Arial" pitchFamily="34" charset="0"/>
            </a:endParaRPr>
          </a:p>
        </p:txBody>
      </p:sp>
      <p:sp>
        <p:nvSpPr>
          <p:cNvPr id="7171" name="Rectangle 3"/>
          <p:cNvSpPr>
            <a:spLocks noChangeArrowheads="1"/>
          </p:cNvSpPr>
          <p:nvPr/>
        </p:nvSpPr>
        <p:spPr bwMode="auto">
          <a:xfrm>
            <a:off x="0" y="4057233"/>
            <a:ext cx="9144000" cy="2800767"/>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a:t>
            </a:r>
            <a:r>
              <a:rPr kumimoji="0" lang="en-US" sz="14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pplications</a:t>
            </a:r>
            <a:endParaRPr kumimoji="0" lang="en-US" b="0" i="0" u="none" strike="noStrike" cap="none" normalizeH="0" baseline="0" dirty="0">
              <a:ln>
                <a:noFill/>
              </a:ln>
              <a:solidFill>
                <a:schemeClr val="tx1"/>
              </a:solidFill>
              <a:effectLst/>
              <a:latin typeface="Arial" pitchFamily="34" charset="0"/>
            </a:endParaRPr>
          </a:p>
          <a:p>
            <a:pPr lvl="0">
              <a:buFont typeface="Wingdings" pitchFamily="2" charset="2"/>
              <a:buChar char="§"/>
            </a:pPr>
            <a:r>
              <a:rPr lang="en-IN" dirty="0"/>
              <a:t>l the grammar is simple. For complex grammars, the class hierarchy for the grammar becomes large and unmanageable. Tools such as parser generators are a better alternative in such cases. They can interpret expressions without building abstract syntax trees, which can save space and possibly time. </a:t>
            </a:r>
            <a:endParaRPr lang="en-US" dirty="0"/>
          </a:p>
          <a:p>
            <a:pPr lvl="0">
              <a:buFont typeface="Wingdings" pitchFamily="2" charset="2"/>
              <a:buChar char="§"/>
            </a:pPr>
            <a:r>
              <a:rPr lang="en-IN" dirty="0"/>
              <a:t>efficiency is not a critical concern. The most efficient interpreters are usually not implemented by interpreting parse trees directly but by first translating them into another form. For example,</a:t>
            </a:r>
            <a:br>
              <a:rPr lang="en-IN" dirty="0"/>
            </a:br>
            <a:r>
              <a:rPr lang="en-IN" dirty="0"/>
              <a:t>regular expressions are often transformed into state machines. But even then, the translator can be implemented by the Interpreter pattern, so the pattern is still applicable. </a:t>
            </a:r>
            <a:endParaRPr lang="en-US" dirty="0"/>
          </a:p>
        </p:txBody>
      </p:sp>
      <p:sp>
        <p:nvSpPr>
          <p:cNvPr id="7" name="Rectangle 6"/>
          <p:cNvSpPr/>
          <p:nvPr/>
        </p:nvSpPr>
        <p:spPr>
          <a:xfrm>
            <a:off x="0" y="1295400"/>
            <a:ext cx="9144000" cy="646331"/>
          </a:xfrm>
          <a:prstGeom prst="rect">
            <a:avLst/>
          </a:prstGeom>
        </p:spPr>
        <p:txBody>
          <a:bodyPr wrap="square">
            <a:spAutoFit/>
          </a:bodyPr>
          <a:lstStyle/>
          <a:p>
            <a:pPr lvl="0">
              <a:buFont typeface="Wingdings" pitchFamily="2" charset="2"/>
              <a:buChar char="§"/>
            </a:pPr>
            <a:r>
              <a:rPr lang="en-IN" dirty="0"/>
              <a:t>Given a language, define a representation for its grammar along with an interpreter that uses the representation to interpret sentences in the language. </a:t>
            </a:r>
            <a:endParaRPr lang="en-US" dirty="0"/>
          </a:p>
        </p:txBody>
      </p:sp>
      <p:pic>
        <p:nvPicPr>
          <p:cNvPr id="1026" name="Picture 2"/>
          <p:cNvPicPr>
            <a:picLocks noChangeAspect="1" noChangeArrowheads="1"/>
          </p:cNvPicPr>
          <p:nvPr/>
        </p:nvPicPr>
        <p:blipFill>
          <a:blip r:embed="rId3"/>
          <a:srcRect r="55307"/>
          <a:stretch>
            <a:fillRect/>
          </a:stretch>
        </p:blipFill>
        <p:spPr bwMode="auto">
          <a:xfrm>
            <a:off x="8305800" y="0"/>
            <a:ext cx="838200" cy="812007"/>
          </a:xfrm>
          <a:prstGeom prst="rect">
            <a:avLst/>
          </a:prstGeom>
          <a:noFill/>
          <a:ln w="9525">
            <a:noFill/>
            <a:miter lim="800000"/>
            <a:headEnd/>
            <a:tailEnd/>
          </a:ln>
          <a:effectLst/>
        </p:spPr>
      </p:pic>
      <p:pic>
        <p:nvPicPr>
          <p:cNvPr id="9" name="Picture 8"/>
          <p:cNvPicPr/>
          <p:nvPr/>
        </p:nvPicPr>
        <p:blipFill>
          <a:blip r:embed="rId4"/>
          <a:srcRect/>
          <a:stretch>
            <a:fillRect/>
          </a:stretch>
        </p:blipFill>
        <p:spPr bwMode="auto">
          <a:xfrm>
            <a:off x="2057400" y="1981200"/>
            <a:ext cx="5334000" cy="1905000"/>
          </a:xfrm>
          <a:prstGeom prst="rect">
            <a:avLst/>
          </a:prstGeom>
          <a:noFill/>
          <a:ln w="9525">
            <a:noFill/>
            <a:miter lim="800000"/>
            <a:headEnd/>
            <a:tailEnd/>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1295400"/>
            <a:ext cx="7848600" cy="1754326"/>
          </a:xfrm>
          <a:prstGeom prst="rect">
            <a:avLst/>
          </a:prstGeom>
        </p:spPr>
        <p:txBody>
          <a:bodyPr wrap="square">
            <a:spAutoFit/>
          </a:bodyPr>
          <a:lstStyle/>
          <a:p>
            <a:pPr algn="just"/>
            <a:r>
              <a:rPr lang="en-US" dirty="0"/>
              <a:t>The Interpreter pattern defines a grammatical representation for a language and an interpreter to interpret the grammar. Musicians are examples of Interpreters. The pitch of a sound and its duration can be represented in musical notation on a staff. This notation provides the language of music. Musicians playing the music from the score are able to reproduce the original pitch and duration of each sound represented.</a:t>
            </a:r>
          </a:p>
        </p:txBody>
      </p:sp>
      <p:sp>
        <p:nvSpPr>
          <p:cNvPr id="6" name="Rectangle 5"/>
          <p:cNvSpPr/>
          <p:nvPr/>
        </p:nvSpPr>
        <p:spPr>
          <a:xfrm>
            <a:off x="609600" y="762000"/>
            <a:ext cx="4800600" cy="400110"/>
          </a:xfrm>
          <a:prstGeom prst="rect">
            <a:avLst/>
          </a:prstGeom>
        </p:spPr>
        <p:txBody>
          <a:bodyPr wrap="square">
            <a:spAutoFit/>
          </a:bodyPr>
          <a:lstStyle/>
          <a:p>
            <a:r>
              <a:rPr lang="en-US" sz="2000" b="1" dirty="0"/>
              <a:t>Non-software examples of  Interpreter</a:t>
            </a:r>
          </a:p>
        </p:txBody>
      </p:sp>
      <p:pic>
        <p:nvPicPr>
          <p:cNvPr id="3074" name="Picture 2"/>
          <p:cNvPicPr>
            <a:picLocks noChangeAspect="1" noChangeArrowheads="1"/>
          </p:cNvPicPr>
          <p:nvPr/>
        </p:nvPicPr>
        <p:blipFill>
          <a:blip/>
          <a:srcRect/>
          <a:stretch>
            <a:fillRect/>
          </a:stretch>
        </p:blipFill>
        <p:spPr bwMode="auto">
          <a:xfrm>
            <a:off x="2438400" y="3124200"/>
            <a:ext cx="5181600" cy="3324225"/>
          </a:xfrm>
          <a:prstGeom prst="rect">
            <a:avLst/>
          </a:prstGeom>
          <a:noFill/>
          <a:ln w="9525">
            <a:noFill/>
            <a:miter lim="800000"/>
            <a:headEnd/>
            <a:tailEnd/>
          </a:ln>
          <a:effectLst/>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0"/>
            <a:ext cx="8810625"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09800"/>
            <a:ext cx="8001000" cy="3655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791200"/>
            <a:ext cx="89725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3" y="1033463"/>
            <a:ext cx="8791575" cy="479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123731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534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4114800"/>
            <a:ext cx="89154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135275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800"/>
            <a:ext cx="5762625"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52800"/>
            <a:ext cx="6362700"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402394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2" y="609600"/>
            <a:ext cx="5676900"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842540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57" y="0"/>
            <a:ext cx="9125243" cy="6705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8414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dirty="0"/>
              <a:t>“Okay,” says the CEO, “but the board of directors has already voted to</a:t>
            </a:r>
          </a:p>
          <a:p>
            <a:r>
              <a:rPr lang="en-US" dirty="0"/>
              <a:t>change that from ‘Now I’m flying.’ to ‘Now I’m flying at 200 mph’ next week.</a:t>
            </a:r>
          </a:p>
          <a:p>
            <a:r>
              <a:rPr lang="en-US" dirty="0"/>
              <a:t>And more changes will be coming later, if I know them.”</a:t>
            </a:r>
          </a:p>
          <a:p>
            <a:r>
              <a:rPr lang="en-US" dirty="0"/>
              <a:t>You say: maybe inheritance isn’t the answer in a case like this, where you have to </a:t>
            </a:r>
            <a:r>
              <a:rPr lang="en-US" i="1" dirty="0"/>
              <a:t>spread out the handling of a changeable task over several generations of classes. </a:t>
            </a:r>
          </a:p>
          <a:p>
            <a:r>
              <a:rPr lang="en-US" i="1" dirty="0"/>
              <a:t>You’re going to be maintaining a lot of customized code across generations </a:t>
            </a:r>
            <a:r>
              <a:rPr lang="en-US" dirty="0"/>
              <a:t>of classes when that task changes.</a:t>
            </a:r>
          </a:p>
          <a:p>
            <a:r>
              <a:rPr lang="en-US" dirty="0"/>
              <a:t> And as the derived classes get to be long and involved, it’s going to be tough to maintain them through all those changes.</a:t>
            </a:r>
          </a:p>
          <a:p>
            <a:r>
              <a:rPr lang="en-US" dirty="0"/>
              <a:t> You’re going to have to update the go method forever.</a:t>
            </a:r>
          </a:p>
          <a:p>
            <a:endParaRPr lang="en-US" dirty="0"/>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381000"/>
            <a:ext cx="5562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dirty="0">
                <a:ln>
                  <a:noFill/>
                </a:ln>
                <a:solidFill>
                  <a:schemeClr val="tx1"/>
                </a:solidFill>
                <a:effectLst/>
                <a:latin typeface="Times New Roman" pitchFamily="18" charset="0"/>
                <a:ea typeface="Calibri" pitchFamily="34" charset="0"/>
                <a:cs typeface="Times New Roman" pitchFamily="18" charset="0"/>
              </a:rPr>
              <a:t>State </a:t>
            </a: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design pattern:</a:t>
            </a:r>
            <a:endParaRPr kumimoji="0" lang="en-US" sz="4400" b="0" i="0" u="none" strike="noStrike" cap="none" normalizeH="0" baseline="0" dirty="0">
              <a:ln>
                <a:noFill/>
              </a:ln>
              <a:solidFill>
                <a:schemeClr val="tx1"/>
              </a:solidFill>
              <a:effectLst/>
              <a:latin typeface="Arial" pitchFamily="34" charset="0"/>
            </a:endParaRPr>
          </a:p>
        </p:txBody>
      </p:sp>
      <p:sp>
        <p:nvSpPr>
          <p:cNvPr id="7170" name="Rectangle 2"/>
          <p:cNvSpPr>
            <a:spLocks noChangeArrowheads="1"/>
          </p:cNvSpPr>
          <p:nvPr/>
        </p:nvSpPr>
        <p:spPr bwMode="auto">
          <a:xfrm>
            <a:off x="0" y="914400"/>
            <a:ext cx="9144000" cy="40011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P</a:t>
            </a:r>
            <a:r>
              <a:rPr kumimoji="0" lang="en-US" sz="20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urpose</a:t>
            </a:r>
            <a:endParaRPr kumimoji="0" lang="en-US" sz="4400" b="0" i="0" u="none" strike="noStrike" cap="none" normalizeH="0" baseline="0" dirty="0">
              <a:ln>
                <a:noFill/>
              </a:ln>
              <a:solidFill>
                <a:schemeClr val="tx1"/>
              </a:solidFill>
              <a:effectLst/>
              <a:latin typeface="Arial" pitchFamily="34" charset="0"/>
            </a:endParaRPr>
          </a:p>
        </p:txBody>
      </p:sp>
      <p:sp>
        <p:nvSpPr>
          <p:cNvPr id="7171" name="Rectangle 3"/>
          <p:cNvSpPr>
            <a:spLocks noChangeArrowheads="1"/>
          </p:cNvSpPr>
          <p:nvPr/>
        </p:nvSpPr>
        <p:spPr bwMode="auto">
          <a:xfrm>
            <a:off x="0" y="4611231"/>
            <a:ext cx="9144000" cy="2246769"/>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a:t>
            </a:r>
            <a:r>
              <a:rPr kumimoji="0" lang="en-US" sz="14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pplications</a:t>
            </a:r>
            <a:endParaRPr kumimoji="0" lang="en-US" b="0" i="0" u="none" strike="noStrike" cap="none" normalizeH="0" baseline="0" dirty="0">
              <a:ln>
                <a:noFill/>
              </a:ln>
              <a:solidFill>
                <a:schemeClr val="tx1"/>
              </a:solidFill>
              <a:effectLst/>
              <a:latin typeface="Arial" pitchFamily="34" charset="0"/>
            </a:endParaRPr>
          </a:p>
          <a:p>
            <a:pPr lvl="0">
              <a:buFont typeface="Wingdings" pitchFamily="2" charset="2"/>
              <a:buChar char="§"/>
            </a:pPr>
            <a:r>
              <a:rPr lang="en-IN" dirty="0"/>
              <a:t>An object's </a:t>
            </a:r>
            <a:r>
              <a:rPr lang="en-IN" dirty="0" err="1"/>
              <a:t>behavior</a:t>
            </a:r>
            <a:r>
              <a:rPr lang="en-IN" dirty="0"/>
              <a:t> depends on its state, and it must change its </a:t>
            </a:r>
            <a:r>
              <a:rPr lang="en-IN" dirty="0" err="1"/>
              <a:t>behavior</a:t>
            </a:r>
            <a:r>
              <a:rPr lang="en-IN" dirty="0"/>
              <a:t> at run-time depending on that state. </a:t>
            </a:r>
            <a:endParaRPr lang="en-US" dirty="0"/>
          </a:p>
          <a:p>
            <a:pPr>
              <a:buFont typeface="Wingdings" pitchFamily="2" charset="2"/>
              <a:buChar char="§"/>
            </a:pPr>
            <a:r>
              <a:rPr lang="en-IN" dirty="0"/>
              <a:t>Operations have large, multipart conditional statements that depend on the object's state. This state is usually represented by one or more enumerated constants. Often, several operations will contain this same conditional structure. The State pattern puts each branch of the conditional in a separate class. This lets you treat the object's state as an object in its own right that can vary independently from other objects.</a:t>
            </a:r>
            <a:endParaRPr lang="en-US" dirty="0"/>
          </a:p>
        </p:txBody>
      </p:sp>
      <p:sp>
        <p:nvSpPr>
          <p:cNvPr id="7" name="Rectangle 6"/>
          <p:cNvSpPr/>
          <p:nvPr/>
        </p:nvSpPr>
        <p:spPr>
          <a:xfrm>
            <a:off x="0" y="1295400"/>
            <a:ext cx="9144000" cy="646331"/>
          </a:xfrm>
          <a:prstGeom prst="rect">
            <a:avLst/>
          </a:prstGeom>
        </p:spPr>
        <p:txBody>
          <a:bodyPr wrap="square">
            <a:spAutoFit/>
          </a:bodyPr>
          <a:lstStyle/>
          <a:p>
            <a:pPr lvl="0">
              <a:buFont typeface="Wingdings" pitchFamily="2" charset="2"/>
              <a:buChar char="§"/>
            </a:pPr>
            <a:r>
              <a:rPr lang="en-IN" dirty="0"/>
              <a:t>Allow an object to alter its </a:t>
            </a:r>
            <a:r>
              <a:rPr lang="en-IN" dirty="0" err="1"/>
              <a:t>behavior</a:t>
            </a:r>
            <a:r>
              <a:rPr lang="en-IN" dirty="0"/>
              <a:t> when its internal state changes. The object will appear to change its class. </a:t>
            </a:r>
            <a:endParaRPr lang="en-US" dirty="0"/>
          </a:p>
        </p:txBody>
      </p:sp>
      <p:pic>
        <p:nvPicPr>
          <p:cNvPr id="1026" name="Picture 2"/>
          <p:cNvPicPr>
            <a:picLocks noChangeAspect="1" noChangeArrowheads="1"/>
          </p:cNvPicPr>
          <p:nvPr/>
        </p:nvPicPr>
        <p:blipFill>
          <a:blip r:embed="rId3"/>
          <a:srcRect r="55307"/>
          <a:stretch>
            <a:fillRect/>
          </a:stretch>
        </p:blipFill>
        <p:spPr bwMode="auto">
          <a:xfrm>
            <a:off x="8305800" y="0"/>
            <a:ext cx="838200" cy="812007"/>
          </a:xfrm>
          <a:prstGeom prst="rect">
            <a:avLst/>
          </a:prstGeom>
          <a:noFill/>
          <a:ln w="9525">
            <a:noFill/>
            <a:miter lim="800000"/>
            <a:headEnd/>
            <a:tailEnd/>
          </a:ln>
          <a:effectLst/>
        </p:spPr>
      </p:pic>
      <p:pic>
        <p:nvPicPr>
          <p:cNvPr id="8" name="Picture 7"/>
          <p:cNvPicPr/>
          <p:nvPr/>
        </p:nvPicPr>
        <p:blipFill>
          <a:blip r:embed="rId4"/>
          <a:srcRect/>
          <a:stretch>
            <a:fillRect/>
          </a:stretch>
        </p:blipFill>
        <p:spPr bwMode="auto">
          <a:xfrm>
            <a:off x="1752600" y="1905000"/>
            <a:ext cx="5248275" cy="2667000"/>
          </a:xfrm>
          <a:prstGeom prst="rect">
            <a:avLst/>
          </a:prstGeom>
          <a:noFill/>
          <a:ln w="9525">
            <a:noFill/>
            <a:miter lim="800000"/>
            <a:headEnd/>
            <a:tailEnd/>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1066800"/>
            <a:ext cx="7848600" cy="2308324"/>
          </a:xfrm>
          <a:prstGeom prst="rect">
            <a:avLst/>
          </a:prstGeom>
        </p:spPr>
        <p:txBody>
          <a:bodyPr wrap="square">
            <a:spAutoFit/>
          </a:bodyPr>
          <a:lstStyle/>
          <a:p>
            <a:pPr algn="just"/>
            <a:r>
              <a:rPr lang="en-US" dirty="0"/>
              <a:t>The State pattern allows an object to change its behavior when its internal state changes. This pattern can be observed in a vending machine. Vending machines have states based on the inventory, amount of currency deposited, the ability to make change, the item selected, etc. When currency is deposited and a selection is made, a vending machine will either deliver a product and no change, deliver a product and change, deliver no product due to insufficient currency on deposit, or deliver no product due to inventory depletion.</a:t>
            </a:r>
          </a:p>
        </p:txBody>
      </p:sp>
      <p:sp>
        <p:nvSpPr>
          <p:cNvPr id="6" name="Rectangle 5"/>
          <p:cNvSpPr/>
          <p:nvPr/>
        </p:nvSpPr>
        <p:spPr>
          <a:xfrm>
            <a:off x="685800" y="685800"/>
            <a:ext cx="4800600" cy="400110"/>
          </a:xfrm>
          <a:prstGeom prst="rect">
            <a:avLst/>
          </a:prstGeom>
        </p:spPr>
        <p:txBody>
          <a:bodyPr wrap="square">
            <a:spAutoFit/>
          </a:bodyPr>
          <a:lstStyle/>
          <a:p>
            <a:r>
              <a:rPr lang="en-US" sz="2000" b="1" u="sng" dirty="0"/>
              <a:t>Non-software examples of  State</a:t>
            </a:r>
          </a:p>
        </p:txBody>
      </p:sp>
      <p:pic>
        <p:nvPicPr>
          <p:cNvPr id="4098" name="Picture 2"/>
          <p:cNvPicPr>
            <a:picLocks noChangeAspect="1" noChangeArrowheads="1"/>
          </p:cNvPicPr>
          <p:nvPr/>
        </p:nvPicPr>
        <p:blipFill>
          <a:blip r:embed="rId3"/>
          <a:srcRect/>
          <a:stretch>
            <a:fillRect/>
          </a:stretch>
        </p:blipFill>
        <p:spPr bwMode="auto">
          <a:xfrm>
            <a:off x="2514600" y="3886200"/>
            <a:ext cx="5257800" cy="2574437"/>
          </a:xfrm>
          <a:prstGeom prst="rect">
            <a:avLst/>
          </a:prstGeom>
          <a:noFill/>
          <a:ln w="9525">
            <a:noFill/>
            <a:miter lim="800000"/>
            <a:headEnd/>
            <a:tailEnd/>
          </a:ln>
          <a:effectLst/>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895600"/>
            <a:ext cx="7315200" cy="646331"/>
          </a:xfrm>
          <a:prstGeom prst="rect">
            <a:avLst/>
          </a:prstGeom>
          <a:noFill/>
        </p:spPr>
        <p:txBody>
          <a:bodyPr wrap="square" rtlCol="0">
            <a:spAutoFit/>
          </a:bodyPr>
          <a:lstStyle/>
          <a:p>
            <a:pPr algn="ctr"/>
            <a:r>
              <a:rPr lang="en-US" sz="3600" b="1" dirty="0">
                <a:solidFill>
                  <a:srgbClr val="FF0000"/>
                </a:solidFill>
              </a:rPr>
              <a:t>State  Pattern : Demo</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90613"/>
            <a:ext cx="8991599" cy="546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8" y="1771650"/>
            <a:ext cx="8886825"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705424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381000"/>
            <a:ext cx="5562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dirty="0">
                <a:ln>
                  <a:noFill/>
                </a:ln>
                <a:solidFill>
                  <a:schemeClr val="tx1"/>
                </a:solidFill>
                <a:effectLst/>
                <a:latin typeface="Times New Roman" pitchFamily="18" charset="0"/>
                <a:ea typeface="Calibri" pitchFamily="34" charset="0"/>
                <a:cs typeface="Times New Roman" pitchFamily="18" charset="0"/>
              </a:rPr>
              <a:t>Composite </a:t>
            </a: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design pattern:</a:t>
            </a:r>
            <a:endParaRPr kumimoji="0" lang="en-US" sz="4400" b="0" i="0" u="none" strike="noStrike" cap="none" normalizeH="0" baseline="0" dirty="0">
              <a:ln>
                <a:noFill/>
              </a:ln>
              <a:solidFill>
                <a:schemeClr val="tx1"/>
              </a:solidFill>
              <a:effectLst/>
              <a:latin typeface="Arial" pitchFamily="34" charset="0"/>
            </a:endParaRPr>
          </a:p>
        </p:txBody>
      </p:sp>
      <p:sp>
        <p:nvSpPr>
          <p:cNvPr id="7170" name="Rectangle 2"/>
          <p:cNvSpPr>
            <a:spLocks noChangeArrowheads="1"/>
          </p:cNvSpPr>
          <p:nvPr/>
        </p:nvSpPr>
        <p:spPr bwMode="auto">
          <a:xfrm>
            <a:off x="0" y="914400"/>
            <a:ext cx="9144000" cy="40011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P</a:t>
            </a:r>
            <a:r>
              <a:rPr kumimoji="0" lang="en-US" sz="20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urpose</a:t>
            </a:r>
            <a:endParaRPr kumimoji="0" lang="en-US" sz="4400" b="0" i="0" u="none" strike="noStrike" cap="none" normalizeH="0" baseline="0" dirty="0">
              <a:ln>
                <a:noFill/>
              </a:ln>
              <a:solidFill>
                <a:schemeClr val="tx1"/>
              </a:solidFill>
              <a:effectLst/>
              <a:latin typeface="Arial" pitchFamily="34" charset="0"/>
            </a:endParaRPr>
          </a:p>
        </p:txBody>
      </p:sp>
      <p:sp>
        <p:nvSpPr>
          <p:cNvPr id="7171" name="Rectangle 3"/>
          <p:cNvSpPr>
            <a:spLocks noChangeArrowheads="1"/>
          </p:cNvSpPr>
          <p:nvPr/>
        </p:nvSpPr>
        <p:spPr bwMode="auto">
          <a:xfrm>
            <a:off x="0" y="5719227"/>
            <a:ext cx="9144000" cy="1138773"/>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a:t>
            </a:r>
            <a:r>
              <a:rPr kumimoji="0" lang="en-US" sz="14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pplications</a:t>
            </a:r>
            <a:endParaRPr kumimoji="0" lang="en-US" b="0" i="0" u="none" strike="noStrike" cap="none" normalizeH="0" baseline="0" dirty="0">
              <a:ln>
                <a:noFill/>
              </a:ln>
              <a:solidFill>
                <a:schemeClr val="tx1"/>
              </a:solidFill>
              <a:effectLst/>
              <a:latin typeface="Arial" pitchFamily="34" charset="0"/>
            </a:endParaRPr>
          </a:p>
          <a:p>
            <a:pPr lvl="0">
              <a:buFont typeface="Wingdings" pitchFamily="2" charset="2"/>
              <a:buChar char="§"/>
            </a:pPr>
            <a:r>
              <a:rPr lang="en-IN" dirty="0"/>
              <a:t>you want to represent part-whole hierarchies of objects. you want clients to be able to ignore the difference between compositions of objects and individual objects. Clients will treat all objects in the composite structure uniformly. </a:t>
            </a:r>
            <a:endParaRPr lang="en-US" dirty="0"/>
          </a:p>
        </p:txBody>
      </p:sp>
      <p:sp>
        <p:nvSpPr>
          <p:cNvPr id="7" name="Rectangle 6"/>
          <p:cNvSpPr/>
          <p:nvPr/>
        </p:nvSpPr>
        <p:spPr>
          <a:xfrm>
            <a:off x="0" y="1295400"/>
            <a:ext cx="9144000" cy="646331"/>
          </a:xfrm>
          <a:prstGeom prst="rect">
            <a:avLst/>
          </a:prstGeom>
        </p:spPr>
        <p:txBody>
          <a:bodyPr wrap="square">
            <a:spAutoFit/>
          </a:bodyPr>
          <a:lstStyle/>
          <a:p>
            <a:pPr lvl="0"/>
            <a:r>
              <a:rPr lang="en-IN" dirty="0"/>
              <a:t>Compose objects into tree structures to represent part-whole hierarchies. </a:t>
            </a:r>
            <a:endParaRPr lang="en-US" dirty="0"/>
          </a:p>
          <a:p>
            <a:pPr lvl="0"/>
            <a:r>
              <a:rPr lang="en-IN" dirty="0"/>
              <a:t>Composite lets clients treat individual objects and compositions of objects uniformly.</a:t>
            </a:r>
            <a:endParaRPr lang="en-US" dirty="0"/>
          </a:p>
        </p:txBody>
      </p:sp>
      <p:pic>
        <p:nvPicPr>
          <p:cNvPr id="9" name="Picture 8"/>
          <p:cNvPicPr/>
          <p:nvPr/>
        </p:nvPicPr>
        <p:blipFill>
          <a:blip r:embed="rId3"/>
          <a:srcRect/>
          <a:stretch>
            <a:fillRect/>
          </a:stretch>
        </p:blipFill>
        <p:spPr bwMode="auto">
          <a:xfrm>
            <a:off x="2043112" y="1981200"/>
            <a:ext cx="5057775" cy="3048000"/>
          </a:xfrm>
          <a:prstGeom prst="rect">
            <a:avLst/>
          </a:prstGeom>
          <a:noFill/>
          <a:ln w="9525">
            <a:noFill/>
            <a:miter lim="800000"/>
            <a:headEnd/>
            <a:tailEnd/>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p:txBody>
          <a:bodyPr/>
          <a:lstStyle/>
          <a:p>
            <a:r>
              <a:rPr lang="en-US" dirty="0"/>
              <a:t>Composite pattern allows treating different objects in a similar fashion. </a:t>
            </a:r>
          </a:p>
          <a:p>
            <a:r>
              <a:rPr lang="en-US" dirty="0"/>
              <a:t>In order to treat objects in a uniformed manner we need to inherit them from a common interface </a:t>
            </a:r>
          </a:p>
        </p:txBody>
      </p:sp>
    </p:spTree>
    <p:extLst>
      <p:ext uri="{BB962C8B-B14F-4D97-AF65-F5344CB8AC3E}">
        <p14:creationId xmlns:p14="http://schemas.microsoft.com/office/powerpoint/2010/main" val="310666264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838200"/>
            <a:ext cx="873442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2274" y="5486400"/>
            <a:ext cx="8969326" cy="923330"/>
          </a:xfrm>
          <a:prstGeom prst="rect">
            <a:avLst/>
          </a:prstGeom>
        </p:spPr>
        <p:txBody>
          <a:bodyPr wrap="square">
            <a:spAutoFit/>
          </a:bodyPr>
          <a:lstStyle/>
          <a:p>
            <a:r>
              <a:rPr lang="en-US" b="1" dirty="0"/>
              <a:t>In order to treat objects in a uniformed manner we need to inherit them from a common interface. Following figures shows the objects inheriting from a common interface. </a:t>
            </a:r>
          </a:p>
        </p:txBody>
      </p:sp>
    </p:spTree>
    <p:extLst>
      <p:ext uri="{BB962C8B-B14F-4D97-AF65-F5344CB8AC3E}">
        <p14:creationId xmlns:p14="http://schemas.microsoft.com/office/powerpoint/2010/main" val="30756303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0"/>
            <a:ext cx="8820150" cy="534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584840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7981950" cy="588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331405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1443841"/>
            <a:ext cx="8229600" cy="3477875"/>
          </a:xfrm>
          <a:prstGeom prst="rect">
            <a:avLst/>
          </a:prstGeom>
        </p:spPr>
        <p:txBody>
          <a:bodyPr wrap="square">
            <a:spAutoFit/>
          </a:bodyPr>
          <a:lstStyle/>
          <a:p>
            <a:r>
              <a:rPr lang="en-US" sz="2000" b="1" dirty="0"/>
              <a:t>Where to use </a:t>
            </a:r>
            <a:endParaRPr lang="en-US" sz="2000" dirty="0"/>
          </a:p>
          <a:p>
            <a:r>
              <a:rPr lang="en-US" sz="2000" dirty="0"/>
              <a:t>• When you want to represent a part-whole relationship in a tree structure. </a:t>
            </a:r>
          </a:p>
          <a:p>
            <a:r>
              <a:rPr lang="en-US" sz="2000" dirty="0"/>
              <a:t>• When you want clients to be able to ignore the differences between compositions of objects and individual objects. </a:t>
            </a:r>
          </a:p>
          <a:p>
            <a:r>
              <a:rPr lang="en-US" sz="2000" dirty="0"/>
              <a:t>• When the structure can have any level of complexity and is dynamic. </a:t>
            </a:r>
          </a:p>
          <a:p>
            <a:endParaRPr lang="en-US" sz="2000" dirty="0"/>
          </a:p>
          <a:p>
            <a:r>
              <a:rPr lang="en-US" sz="2000" b="1" dirty="0"/>
              <a:t>Benefits </a:t>
            </a:r>
            <a:endParaRPr lang="en-US" sz="2000" dirty="0"/>
          </a:p>
          <a:p>
            <a:r>
              <a:rPr lang="en-US" sz="2000" dirty="0"/>
              <a:t>• Define class hierarchies consisting of primitive objects and composite objects. </a:t>
            </a:r>
          </a:p>
          <a:p>
            <a:r>
              <a:rPr lang="en-US" sz="2000" dirty="0"/>
              <a:t>• Makes it easier to add new kind of components. </a:t>
            </a:r>
          </a:p>
        </p:txBody>
      </p:sp>
    </p:spTree>
    <p:extLst>
      <p:ext uri="{BB962C8B-B14F-4D97-AF65-F5344CB8AC3E}">
        <p14:creationId xmlns:p14="http://schemas.microsoft.com/office/powerpoint/2010/main" val="2359126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7620000" cy="819912"/>
          </a:xfrm>
        </p:spPr>
        <p:txBody>
          <a:bodyPr>
            <a:noAutofit/>
          </a:bodyPr>
          <a:lstStyle/>
          <a:p>
            <a:r>
              <a:rPr lang="en-US" sz="2800" dirty="0"/>
              <a:t>Handling Change with “has-a” Instead of “is-a”</a:t>
            </a:r>
          </a:p>
        </p:txBody>
      </p:sp>
      <p:sp>
        <p:nvSpPr>
          <p:cNvPr id="3" name="Content Placeholder 2"/>
          <p:cNvSpPr>
            <a:spLocks noGrp="1"/>
          </p:cNvSpPr>
          <p:nvPr>
            <p:ph idx="1"/>
          </p:nvPr>
        </p:nvSpPr>
        <p:spPr/>
        <p:txBody>
          <a:bodyPr>
            <a:normAutofit fontScale="92500"/>
          </a:bodyPr>
          <a:lstStyle/>
          <a:p>
            <a:r>
              <a:rPr lang="en-US" dirty="0"/>
              <a:t>Using inheritance automatically sets things up in terms of strict, inclusive “is-a” relationships, which is more likely to cause maintenance and extensibility issues down the line. </a:t>
            </a:r>
          </a:p>
          <a:p>
            <a:r>
              <a:rPr lang="en-US" dirty="0"/>
              <a:t>If you want to plan for change, it usually helps to think as much as you can in terms of “has-a” relationships, where your code has a number of objects whose code can be more easily updated as change happens.</a:t>
            </a:r>
          </a:p>
          <a:p>
            <a:r>
              <a:rPr lang="en-US" dirty="0"/>
              <a:t>When planning for change, consider “has-a” instead of “is-a” relationships, and put volatile code in the objects your application contains, rather than inheriting that code.</a:t>
            </a:r>
          </a:p>
          <a:p>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1066800"/>
            <a:ext cx="7848600" cy="1754326"/>
          </a:xfrm>
          <a:prstGeom prst="rect">
            <a:avLst/>
          </a:prstGeom>
        </p:spPr>
        <p:txBody>
          <a:bodyPr wrap="square">
            <a:spAutoFit/>
          </a:bodyPr>
          <a:lstStyle/>
          <a:p>
            <a:pPr algn="just"/>
            <a:r>
              <a:rPr lang="en-US" dirty="0"/>
              <a:t>The Composite composes objects into tree structures and lets clients treat individual objects and compositions uniformly. Although the example is abstract, arithmetic expressions are Composites. An arithmetic expression consists of an operand, an operator (+ - * /), and another operand. The operand can be a number, or another arithmetic </a:t>
            </a:r>
            <a:r>
              <a:rPr lang="en-US" dirty="0" err="1"/>
              <a:t>expresssion</a:t>
            </a:r>
            <a:r>
              <a:rPr lang="en-US" dirty="0"/>
              <a:t>. Thus, 2 + 3 and (2 + 3) + (4 * 6) are both valid expressions.</a:t>
            </a:r>
          </a:p>
        </p:txBody>
      </p:sp>
      <p:sp>
        <p:nvSpPr>
          <p:cNvPr id="6" name="Rectangle 5"/>
          <p:cNvSpPr/>
          <p:nvPr/>
        </p:nvSpPr>
        <p:spPr>
          <a:xfrm>
            <a:off x="685800" y="685800"/>
            <a:ext cx="4800600" cy="400110"/>
          </a:xfrm>
          <a:prstGeom prst="rect">
            <a:avLst/>
          </a:prstGeom>
        </p:spPr>
        <p:txBody>
          <a:bodyPr wrap="square">
            <a:spAutoFit/>
          </a:bodyPr>
          <a:lstStyle/>
          <a:p>
            <a:r>
              <a:rPr lang="en-US" sz="2000" b="1" u="sng" dirty="0"/>
              <a:t>Non-software examples of  Composite</a:t>
            </a:r>
          </a:p>
        </p:txBody>
      </p:sp>
      <p:pic>
        <p:nvPicPr>
          <p:cNvPr id="1026" name="Picture 2"/>
          <p:cNvPicPr>
            <a:picLocks noChangeAspect="1" noChangeArrowheads="1"/>
          </p:cNvPicPr>
          <p:nvPr/>
        </p:nvPicPr>
        <p:blipFill>
          <a:blip r:embed="rId3"/>
          <a:srcRect/>
          <a:stretch>
            <a:fillRect/>
          </a:stretch>
        </p:blipFill>
        <p:spPr bwMode="auto">
          <a:xfrm>
            <a:off x="1905000" y="3048000"/>
            <a:ext cx="5638800" cy="3157728"/>
          </a:xfrm>
          <a:prstGeom prst="rect">
            <a:avLst/>
          </a:prstGeom>
          <a:noFill/>
          <a:ln w="9525">
            <a:noFill/>
            <a:miter lim="800000"/>
            <a:headEnd/>
            <a:tailEnd/>
          </a:ln>
          <a:effectLst/>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895600"/>
            <a:ext cx="7315200" cy="646331"/>
          </a:xfrm>
          <a:prstGeom prst="rect">
            <a:avLst/>
          </a:prstGeom>
          <a:noFill/>
        </p:spPr>
        <p:txBody>
          <a:bodyPr wrap="square" rtlCol="0">
            <a:spAutoFit/>
          </a:bodyPr>
          <a:lstStyle/>
          <a:p>
            <a:pPr algn="ctr"/>
            <a:r>
              <a:rPr lang="en-US" sz="3600" b="1" dirty="0">
                <a:solidFill>
                  <a:srgbClr val="FF0000"/>
                </a:solidFill>
              </a:rPr>
              <a:t>Composite  Pattern : Demo</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304800" y="914400"/>
            <a:ext cx="8534400" cy="5846873"/>
          </a:xfrm>
          <a:prstGeom prst="rect">
            <a:avLst/>
          </a:prstGeom>
          <a:noFill/>
          <a:ln w="9525">
            <a:noFill/>
            <a:miter lim="800000"/>
            <a:headEnd/>
            <a:tailEnd/>
          </a:ln>
        </p:spPr>
      </p:pic>
      <p:sp>
        <p:nvSpPr>
          <p:cNvPr id="3" name="TextBox 2"/>
          <p:cNvSpPr txBox="1"/>
          <p:nvPr/>
        </p:nvSpPr>
        <p:spPr>
          <a:xfrm>
            <a:off x="1219200" y="304800"/>
            <a:ext cx="6705600" cy="646331"/>
          </a:xfrm>
          <a:prstGeom prst="rect">
            <a:avLst/>
          </a:prstGeom>
          <a:noFill/>
        </p:spPr>
        <p:txBody>
          <a:bodyPr wrap="square" rtlCol="0">
            <a:spAutoFit/>
          </a:bodyPr>
          <a:lstStyle/>
          <a:p>
            <a:pPr algn="ctr"/>
            <a:r>
              <a:rPr lang="en-US" sz="3600" dirty="0">
                <a:solidFill>
                  <a:srgbClr val="FF0000"/>
                </a:solidFill>
              </a:rPr>
              <a:t>Design Pattern at Glance</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1219200"/>
            <a:ext cx="7315200" cy="4678204"/>
          </a:xfrm>
          <a:prstGeom prst="rect">
            <a:avLst/>
          </a:prstGeom>
          <a:noFill/>
        </p:spPr>
        <p:txBody>
          <a:bodyPr wrap="square" rtlCol="0">
            <a:spAutoFit/>
          </a:bodyPr>
          <a:lstStyle/>
          <a:p>
            <a:r>
              <a:rPr lang="en-US" sz="3200" dirty="0"/>
              <a:t>Pros :</a:t>
            </a:r>
          </a:p>
          <a:p>
            <a:endParaRPr lang="en-US" dirty="0"/>
          </a:p>
          <a:p>
            <a:pPr>
              <a:buFont typeface="Wingdings" pitchFamily="2" charset="2"/>
              <a:buChar char="q"/>
            </a:pPr>
            <a:r>
              <a:rPr lang="en-US" dirty="0"/>
              <a:t>1</a:t>
            </a:r>
          </a:p>
          <a:p>
            <a:pPr>
              <a:buFont typeface="Wingdings" pitchFamily="2" charset="2"/>
              <a:buChar char="q"/>
            </a:pPr>
            <a:r>
              <a:rPr lang="en-US" dirty="0"/>
              <a:t>2</a:t>
            </a:r>
          </a:p>
          <a:p>
            <a:pPr>
              <a:buFont typeface="Wingdings" pitchFamily="2" charset="2"/>
              <a:buChar char="q"/>
            </a:pPr>
            <a:r>
              <a:rPr lang="en-US" dirty="0"/>
              <a:t>3</a:t>
            </a:r>
          </a:p>
          <a:p>
            <a:endParaRPr lang="en-US" dirty="0"/>
          </a:p>
          <a:p>
            <a:endParaRPr lang="en-US" dirty="0"/>
          </a:p>
          <a:p>
            <a:endParaRPr lang="en-US" dirty="0"/>
          </a:p>
          <a:p>
            <a:r>
              <a:rPr lang="en-US" sz="3200" dirty="0"/>
              <a:t>Cons:</a:t>
            </a:r>
          </a:p>
          <a:p>
            <a:endParaRPr lang="en-US" dirty="0"/>
          </a:p>
          <a:p>
            <a:pPr>
              <a:buFont typeface="Wingdings" pitchFamily="2" charset="2"/>
              <a:buChar char="q"/>
            </a:pPr>
            <a:r>
              <a:rPr lang="en-US" dirty="0"/>
              <a:t>1</a:t>
            </a:r>
          </a:p>
          <a:p>
            <a:pPr>
              <a:buFont typeface="Wingdings" pitchFamily="2" charset="2"/>
              <a:buChar char="q"/>
            </a:pPr>
            <a:r>
              <a:rPr lang="en-US" dirty="0"/>
              <a:t>2</a:t>
            </a:r>
          </a:p>
          <a:p>
            <a:pPr>
              <a:buFont typeface="Wingdings" pitchFamily="2" charset="2"/>
              <a:buChar char="q"/>
            </a:pPr>
            <a:r>
              <a:rPr lang="en-US" dirty="0"/>
              <a:t>3</a:t>
            </a:r>
          </a:p>
          <a:p>
            <a:endParaRPr lang="en-US" dirty="0"/>
          </a:p>
          <a:p>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3" y="285750"/>
            <a:ext cx="9020175" cy="628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0"/>
            <a:ext cx="9124950" cy="802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668870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078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914400" y="1219200"/>
            <a:ext cx="7315200" cy="4678204"/>
          </a:xfrm>
          <a:prstGeom prst="rect">
            <a:avLst/>
          </a:prstGeom>
          <a:noFill/>
        </p:spPr>
        <p:txBody>
          <a:bodyPr wrap="square" rtlCol="0">
            <a:spAutoFit/>
          </a:bodyPr>
          <a:lstStyle/>
          <a:p>
            <a:r>
              <a:rPr lang="en-US" sz="3200" dirty="0"/>
              <a:t>Pros :</a:t>
            </a:r>
          </a:p>
          <a:p>
            <a:endParaRPr lang="en-US" dirty="0"/>
          </a:p>
          <a:p>
            <a:pPr>
              <a:buFont typeface="Wingdings" pitchFamily="2" charset="2"/>
              <a:buChar char="q"/>
            </a:pPr>
            <a:r>
              <a:rPr lang="en-US" dirty="0"/>
              <a:t>1 Dynamic algorithm implementation</a:t>
            </a:r>
          </a:p>
          <a:p>
            <a:pPr>
              <a:buFont typeface="Wingdings" pitchFamily="2" charset="2"/>
              <a:buChar char="q"/>
            </a:pPr>
            <a:r>
              <a:rPr lang="en-US" dirty="0"/>
              <a:t>2</a:t>
            </a:r>
          </a:p>
          <a:p>
            <a:pPr>
              <a:buFont typeface="Wingdings" pitchFamily="2" charset="2"/>
              <a:buChar char="q"/>
            </a:pPr>
            <a:r>
              <a:rPr lang="en-US" dirty="0"/>
              <a:t>3</a:t>
            </a:r>
          </a:p>
          <a:p>
            <a:endParaRPr lang="en-US" dirty="0"/>
          </a:p>
          <a:p>
            <a:endParaRPr lang="en-US" dirty="0"/>
          </a:p>
          <a:p>
            <a:endParaRPr lang="en-US" dirty="0"/>
          </a:p>
          <a:p>
            <a:r>
              <a:rPr lang="en-US" sz="3200" dirty="0"/>
              <a:t>Cons:</a:t>
            </a:r>
          </a:p>
          <a:p>
            <a:endParaRPr lang="en-US" dirty="0"/>
          </a:p>
          <a:p>
            <a:pPr>
              <a:buFont typeface="Wingdings" pitchFamily="2" charset="2"/>
              <a:buChar char="q"/>
            </a:pPr>
            <a:r>
              <a:rPr lang="en-US" dirty="0"/>
              <a:t>1 Use of new operator</a:t>
            </a:r>
          </a:p>
          <a:p>
            <a:pPr>
              <a:buFont typeface="Wingdings" pitchFamily="2" charset="2"/>
              <a:buChar char="q"/>
            </a:pPr>
            <a:r>
              <a:rPr lang="en-US" dirty="0"/>
              <a:t>2 Changes require from client side</a:t>
            </a:r>
          </a:p>
          <a:p>
            <a:pPr>
              <a:buFont typeface="Wingdings" pitchFamily="2" charset="2"/>
              <a:buChar char="q"/>
            </a:pPr>
            <a:r>
              <a:rPr lang="en-US" dirty="0"/>
              <a:t>3</a:t>
            </a:r>
          </a:p>
          <a:p>
            <a:endParaRPr lang="en-US" dirty="0"/>
          </a:p>
          <a:p>
            <a:endParaRPr lang="en-US" dirty="0"/>
          </a:p>
        </p:txBody>
      </p:sp>
      <p:sp>
        <p:nvSpPr>
          <p:cNvPr id="4" name="TextBox 3"/>
          <p:cNvSpPr txBox="1"/>
          <p:nvPr/>
        </p:nvSpPr>
        <p:spPr>
          <a:xfrm>
            <a:off x="5638800" y="5715000"/>
            <a:ext cx="2971800" cy="369332"/>
          </a:xfrm>
          <a:prstGeom prst="rect">
            <a:avLst/>
          </a:prstGeom>
          <a:noFill/>
        </p:spPr>
        <p:txBody>
          <a:bodyPr wrap="square" rtlCol="0">
            <a:spAutoFit/>
          </a:bodyPr>
          <a:lstStyle/>
          <a:p>
            <a:r>
              <a:rPr lang="en-US" b="1" dirty="0" err="1"/>
              <a:t>Soln</a:t>
            </a:r>
            <a:r>
              <a:rPr lang="en-US" b="1" dirty="0"/>
              <a:t> – Factory Method.</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6781800" cy="1143000"/>
          </a:xfrm>
        </p:spPr>
        <p:txBody>
          <a:bodyPr/>
          <a:lstStyle/>
          <a:p>
            <a:r>
              <a:rPr lang="en-US" b="1" dirty="0"/>
              <a:t>Decorator Pattern</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a:t>Attach additional responsibilities or functions to an object dynamically or statically. Also known as Wrapper.</a:t>
            </a:r>
          </a:p>
          <a:p>
            <a:pPr lvl="0" algn="just"/>
            <a:r>
              <a:rPr lang="en-US" dirty="0"/>
              <a:t>Provide an alternative to subclassing.</a:t>
            </a:r>
          </a:p>
          <a:p>
            <a:pPr lvl="0" algn="just"/>
            <a:r>
              <a:rPr lang="en-US" dirty="0"/>
              <a:t>Add new function to an object without affecting other objects.</a:t>
            </a:r>
          </a:p>
          <a:p>
            <a:pPr lvl="0" algn="just"/>
            <a:r>
              <a:rPr lang="en-US" dirty="0"/>
              <a:t>Make a responsibility easily added and removed dynamically.</a:t>
            </a:r>
          </a:p>
          <a:p>
            <a:pPr lvl="0" algn="just"/>
            <a:r>
              <a:rPr lang="en-US" dirty="0"/>
              <a:t>More flexibility than static inheritance.</a:t>
            </a:r>
          </a:p>
          <a:p>
            <a:pPr lvl="0" algn="just"/>
            <a:r>
              <a:rPr lang="en-US" dirty="0"/>
              <a:t>Transparent to the object.</a:t>
            </a:r>
          </a:p>
          <a:p>
            <a:pPr lvl="0" algn="just"/>
            <a:r>
              <a:rPr lang="en-US" dirty="0"/>
              <a:t>The decorator pattern is an alternative to subclassing. Subclassing adds behavior at compile time whereas decorating can provide new behavior at runtime.</a:t>
            </a:r>
          </a:p>
          <a:p>
            <a:pPr algn="just"/>
            <a:endParaRPr lang="en-US" dirty="0"/>
          </a:p>
        </p:txBody>
      </p:sp>
      <p:pic>
        <p:nvPicPr>
          <p:cNvPr id="4098" name="Picture 2"/>
          <p:cNvPicPr>
            <a:picLocks noChangeAspect="1" noChangeArrowheads="1"/>
          </p:cNvPicPr>
          <p:nvPr/>
        </p:nvPicPr>
        <p:blipFill>
          <a:blip r:embed="rId3"/>
          <a:srcRect l="30755" r="36832" b="55761"/>
          <a:stretch>
            <a:fillRect/>
          </a:stretch>
        </p:blipFill>
        <p:spPr bwMode="auto">
          <a:xfrm>
            <a:off x="7467600" y="0"/>
            <a:ext cx="1676400" cy="1776412"/>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533400"/>
            <a:ext cx="4147226"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Decorator design pattern:</a:t>
            </a:r>
            <a:endParaRPr kumimoji="0" lang="en-US" sz="4400" b="0" i="0" u="none" strike="noStrike" cap="none" normalizeH="0" baseline="0" dirty="0">
              <a:ln>
                <a:noFill/>
              </a:ln>
              <a:solidFill>
                <a:schemeClr val="tx1"/>
              </a:solidFill>
              <a:effectLst/>
              <a:latin typeface="Arial" pitchFamily="34" charset="0"/>
            </a:endParaRPr>
          </a:p>
        </p:txBody>
      </p:sp>
      <p:sp>
        <p:nvSpPr>
          <p:cNvPr id="7170" name="Rectangle 2"/>
          <p:cNvSpPr>
            <a:spLocks noChangeArrowheads="1"/>
          </p:cNvSpPr>
          <p:nvPr/>
        </p:nvSpPr>
        <p:spPr bwMode="auto">
          <a:xfrm>
            <a:off x="0" y="1066800"/>
            <a:ext cx="9144000" cy="40011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P</a:t>
            </a:r>
            <a:r>
              <a:rPr kumimoji="0" lang="en-US" sz="20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urpose</a:t>
            </a:r>
            <a:endParaRPr kumimoji="0" lang="en-US" sz="4400" b="0" i="0" u="none" strike="noStrike" cap="none" normalizeH="0" baseline="0" dirty="0">
              <a:ln>
                <a:noFill/>
              </a:ln>
              <a:solidFill>
                <a:schemeClr val="tx1"/>
              </a:solidFill>
              <a:effectLst/>
              <a:latin typeface="Arial" pitchFamily="34" charset="0"/>
            </a:endParaRPr>
          </a:p>
        </p:txBody>
      </p:sp>
      <p:sp>
        <p:nvSpPr>
          <p:cNvPr id="7171" name="Rectangle 3"/>
          <p:cNvSpPr>
            <a:spLocks noChangeArrowheads="1"/>
          </p:cNvSpPr>
          <p:nvPr/>
        </p:nvSpPr>
        <p:spPr bwMode="auto">
          <a:xfrm>
            <a:off x="0" y="4191000"/>
            <a:ext cx="9144000" cy="249299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a:t>
            </a:r>
            <a:r>
              <a:rPr kumimoji="0" lang="en-US" sz="16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pplications</a:t>
            </a:r>
            <a:endParaRPr kumimoji="0" lang="en-US" sz="2000" b="0" i="0" u="none" strike="noStrike" cap="none" normalizeH="0" baseline="0" dirty="0">
              <a:ln>
                <a:noFill/>
              </a:ln>
              <a:solidFill>
                <a:schemeClr val="tx1"/>
              </a:solidFill>
              <a:effectLst/>
              <a:latin typeface="Arial" pitchFamily="34" charset="0"/>
            </a:endParaRPr>
          </a:p>
          <a:p>
            <a:pPr lvl="0">
              <a:buFont typeface="Wingdings" pitchFamily="2" charset="2"/>
              <a:buChar char="§"/>
            </a:pPr>
            <a:r>
              <a:rPr lang="en-IN" sz="2000" dirty="0"/>
              <a:t>to add responsibilities to individual objects dynamically and transparently, that  </a:t>
            </a:r>
          </a:p>
          <a:p>
            <a:pPr lvl="0"/>
            <a:r>
              <a:rPr lang="en-IN" sz="2000" dirty="0"/>
              <a:t>  is, without affecting other objects. </a:t>
            </a:r>
            <a:endParaRPr lang="en-US" sz="2000" dirty="0"/>
          </a:p>
          <a:p>
            <a:pPr lvl="0">
              <a:buFont typeface="Wingdings" pitchFamily="2" charset="2"/>
              <a:buChar char="§"/>
            </a:pPr>
            <a:r>
              <a:rPr lang="en-IN" sz="2000" dirty="0"/>
              <a:t>for responsibilities that can be withdrawn. </a:t>
            </a:r>
            <a:endParaRPr lang="en-US" sz="2000" dirty="0"/>
          </a:p>
          <a:p>
            <a:pPr>
              <a:buFont typeface="Wingdings" pitchFamily="2" charset="2"/>
              <a:buChar char="§"/>
            </a:pPr>
            <a:r>
              <a:rPr lang="en-IN" sz="2000" dirty="0"/>
              <a:t>when extension by subclassing is impractical. Sometimes a large number of  independent extensions are possible and would produce an explosion of subclasses to support every combination. Or a class definition may be hidden or otherwise unavailable for subclassing. </a:t>
            </a:r>
            <a:endParaRPr kumimoji="0" lang="en-US" sz="4800" b="0" i="0" u="none" strike="noStrike" cap="none" normalizeH="0" baseline="0" dirty="0">
              <a:ln>
                <a:noFill/>
              </a:ln>
              <a:solidFill>
                <a:schemeClr val="tx1"/>
              </a:solidFill>
              <a:effectLst/>
              <a:latin typeface="Arial" pitchFamily="34" charset="0"/>
            </a:endParaRPr>
          </a:p>
        </p:txBody>
      </p:sp>
      <p:sp>
        <p:nvSpPr>
          <p:cNvPr id="7" name="Rectangle 6"/>
          <p:cNvSpPr/>
          <p:nvPr/>
        </p:nvSpPr>
        <p:spPr>
          <a:xfrm>
            <a:off x="228600" y="1600200"/>
            <a:ext cx="8915400" cy="584775"/>
          </a:xfrm>
          <a:prstGeom prst="rect">
            <a:avLst/>
          </a:prstGeom>
        </p:spPr>
        <p:txBody>
          <a:bodyPr wrap="square">
            <a:spAutoFit/>
          </a:bodyPr>
          <a:lstStyle/>
          <a:p>
            <a:pPr lvl="0" eaLnBrk="0" fontAlgn="base" hangingPunct="0">
              <a:spcBef>
                <a:spcPct val="0"/>
              </a:spcBef>
              <a:spcAft>
                <a:spcPct val="0"/>
              </a:spcAft>
              <a:buFontTx/>
              <a:buChar char="•"/>
            </a:pPr>
            <a:r>
              <a:rPr lang="en-US" sz="1600" dirty="0">
                <a:solidFill>
                  <a:prstClr val="black"/>
                </a:solidFill>
                <a:latin typeface="Verdana" pitchFamily="34" charset="0"/>
                <a:ea typeface="Times New Roman" pitchFamily="18" charset="0"/>
                <a:cs typeface="Times New Roman" pitchFamily="18" charset="0"/>
              </a:rPr>
              <a:t>Attach additional responsibilities to an object dynamically. </a:t>
            </a:r>
            <a:endParaRPr lang="en-US" sz="2400" dirty="0">
              <a:solidFill>
                <a:prstClr val="black"/>
              </a:solidFill>
              <a:latin typeface="Calibri" pitchFamily="34" charset="0"/>
              <a:ea typeface="Calibri" pitchFamily="34" charset="0"/>
              <a:cs typeface="Times New Roman" pitchFamily="18" charset="0"/>
            </a:endParaRPr>
          </a:p>
          <a:p>
            <a:pPr lvl="0" eaLnBrk="0" fontAlgn="base" hangingPunct="0">
              <a:spcBef>
                <a:spcPct val="0"/>
              </a:spcBef>
              <a:spcAft>
                <a:spcPct val="0"/>
              </a:spcAft>
              <a:buFontTx/>
              <a:buChar char="•"/>
            </a:pPr>
            <a:r>
              <a:rPr lang="en-US" sz="1600" dirty="0">
                <a:solidFill>
                  <a:prstClr val="black"/>
                </a:solidFill>
                <a:latin typeface="Verdana" pitchFamily="34" charset="0"/>
                <a:ea typeface="Times New Roman" pitchFamily="18" charset="0"/>
                <a:cs typeface="Times New Roman" pitchFamily="18" charset="0"/>
              </a:rPr>
              <a:t>Decorators provide a flexible alternative to </a:t>
            </a:r>
            <a:r>
              <a:rPr lang="en-US" sz="1600" dirty="0" err="1">
                <a:solidFill>
                  <a:prstClr val="black"/>
                </a:solidFill>
                <a:latin typeface="Verdana" pitchFamily="34" charset="0"/>
                <a:ea typeface="Times New Roman" pitchFamily="18" charset="0"/>
                <a:cs typeface="Times New Roman" pitchFamily="18" charset="0"/>
              </a:rPr>
              <a:t>subclassing</a:t>
            </a:r>
            <a:r>
              <a:rPr lang="en-US" sz="1600" dirty="0">
                <a:solidFill>
                  <a:prstClr val="black"/>
                </a:solidFill>
                <a:latin typeface="Verdana" pitchFamily="34" charset="0"/>
                <a:ea typeface="Times New Roman" pitchFamily="18" charset="0"/>
                <a:cs typeface="Times New Roman" pitchFamily="18" charset="0"/>
              </a:rPr>
              <a:t> for extending functionality. </a:t>
            </a:r>
            <a:endParaRPr lang="en-US" sz="2400" dirty="0">
              <a:solidFill>
                <a:prstClr val="black"/>
              </a:solidFill>
              <a:latin typeface="Arial" pitchFamily="34" charset="0"/>
            </a:endParaRPr>
          </a:p>
        </p:txBody>
      </p:sp>
      <p:pic>
        <p:nvPicPr>
          <p:cNvPr id="8" name="Picture 7"/>
          <p:cNvPicPr/>
          <p:nvPr/>
        </p:nvPicPr>
        <p:blipFill>
          <a:blip r:embed="rId3"/>
          <a:srcRect/>
          <a:stretch>
            <a:fillRect/>
          </a:stretch>
        </p:blipFill>
        <p:spPr bwMode="auto">
          <a:xfrm>
            <a:off x="762000" y="2209800"/>
            <a:ext cx="7315200" cy="1905001"/>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990600"/>
            <a:ext cx="8382000" cy="3139321"/>
          </a:xfrm>
          <a:prstGeom prst="rect">
            <a:avLst/>
          </a:prstGeom>
        </p:spPr>
        <p:txBody>
          <a:bodyPr wrap="square">
            <a:spAutoFit/>
          </a:bodyPr>
          <a:lstStyle/>
          <a:p>
            <a:pPr marL="342900" indent="-342900" algn="just">
              <a:buAutoNum type="arabicPeriod"/>
            </a:pPr>
            <a:r>
              <a:rPr lang="en-US" dirty="0"/>
              <a:t>The Decorator attaches additional responsibilities to an object dynamically. The ornaments that are added to pine or fir trees are examples of Decorators. Lights, garland, candy canes, glass ornaments, etc., can be added to a tree to give it a festive look. The ornaments do not change the tree itself which is recognizable as a Christmas tree regardless of particular ornaments used. As an example of additional functionality, the addition of lights allows one to "light up" a Christmas tree. </a:t>
            </a:r>
          </a:p>
          <a:p>
            <a:pPr marL="342900" indent="-342900" algn="just">
              <a:buAutoNum type="arabicPeriod"/>
            </a:pPr>
            <a:r>
              <a:rPr lang="en-US" dirty="0"/>
              <a:t>Although paintings can be hung on a wall with or without frames, frames are often added, and it is the frame which is actually hung on the wall. Prior to hanging, the paintings may be matted and framed, with the painting, matting, and frame forming a single visual component.</a:t>
            </a:r>
          </a:p>
        </p:txBody>
      </p:sp>
      <p:sp>
        <p:nvSpPr>
          <p:cNvPr id="5" name="Rectangle 4"/>
          <p:cNvSpPr/>
          <p:nvPr/>
        </p:nvSpPr>
        <p:spPr>
          <a:xfrm>
            <a:off x="609600" y="381000"/>
            <a:ext cx="6934200" cy="461665"/>
          </a:xfrm>
          <a:prstGeom prst="rect">
            <a:avLst/>
          </a:prstGeom>
        </p:spPr>
        <p:txBody>
          <a:bodyPr wrap="square">
            <a:spAutoFit/>
          </a:bodyPr>
          <a:lstStyle/>
          <a:p>
            <a:r>
              <a:rPr lang="en-US" sz="2400" b="1" u="sng" dirty="0"/>
              <a:t>Non-software examples of Decorator patterns</a:t>
            </a:r>
          </a:p>
        </p:txBody>
      </p:sp>
      <p:pic>
        <p:nvPicPr>
          <p:cNvPr id="5122" name="Picture 2"/>
          <p:cNvPicPr>
            <a:picLocks noChangeAspect="1" noChangeArrowheads="1"/>
          </p:cNvPicPr>
          <p:nvPr/>
        </p:nvPicPr>
        <p:blipFill>
          <a:blip r:embed="rId2"/>
          <a:srcRect/>
          <a:stretch>
            <a:fillRect/>
          </a:stretch>
        </p:blipFill>
        <p:spPr bwMode="auto">
          <a:xfrm>
            <a:off x="3733801" y="4191000"/>
            <a:ext cx="3124200" cy="26670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914400"/>
            <a:ext cx="7696200" cy="400110"/>
          </a:xfrm>
          <a:prstGeom prst="rect">
            <a:avLst/>
          </a:prstGeom>
        </p:spPr>
        <p:txBody>
          <a:bodyPr wrap="square">
            <a:spAutoFit/>
          </a:bodyPr>
          <a:lstStyle/>
          <a:p>
            <a:r>
              <a:rPr lang="en-US" sz="2000" b="1" u="sng" dirty="0"/>
              <a:t>Scenario on Decorator  Pattern</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447800"/>
            <a:ext cx="8686800"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02102"/>
            <a:ext cx="8610600"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9514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2000"/>
            <a:ext cx="762952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895600"/>
            <a:ext cx="8991600"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007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 calcmode="lin" valueType="num">
                                      <p:cBhvr additive="base">
                                        <p:cTn id="7" dur="500" fill="hold"/>
                                        <p:tgtEl>
                                          <p:spTgt spid="9219"/>
                                        </p:tgtEl>
                                        <p:attrNameLst>
                                          <p:attrName>ppt_x</p:attrName>
                                        </p:attrNameLst>
                                      </p:cBhvr>
                                      <p:tavLst>
                                        <p:tav tm="0">
                                          <p:val>
                                            <p:strVal val="#ppt_x"/>
                                          </p:val>
                                        </p:tav>
                                        <p:tav tm="100000">
                                          <p:val>
                                            <p:strVal val="#ppt_x"/>
                                          </p:val>
                                        </p:tav>
                                      </p:tavLst>
                                    </p:anim>
                                    <p:anim calcmode="lin" valueType="num">
                                      <p:cBhvr additive="base">
                                        <p:cTn id="8"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Existing patterns  are 250 in OOPs.</a:t>
            </a:r>
          </a:p>
          <a:p>
            <a:r>
              <a:rPr lang="en-US" dirty="0"/>
              <a:t>But </a:t>
            </a:r>
            <a:r>
              <a:rPr lang="en-US" sz="4000" b="1" dirty="0">
                <a:effectLst>
                  <a:outerShdw blurRad="38100" dist="38100" dir="2700000" algn="tl">
                    <a:srgbClr val="000000">
                      <a:alpha val="43137"/>
                    </a:srgbClr>
                  </a:outerShdw>
                </a:effectLst>
              </a:rPr>
              <a:t>23</a:t>
            </a:r>
            <a:r>
              <a:rPr lang="en-US" dirty="0"/>
              <a:t> design patterns by GOF are well known.</a:t>
            </a:r>
          </a:p>
          <a:p>
            <a:pPr>
              <a:buNone/>
            </a:pPr>
            <a:r>
              <a:rPr lang="en-US" b="1" u="sng" dirty="0"/>
              <a:t>Note</a:t>
            </a:r>
          </a:p>
          <a:p>
            <a:r>
              <a:rPr lang="en-US" dirty="0"/>
              <a:t>Remember ,knowing concepts like abstraction,inheritence and polymorphism don’t make you object oriented designer.</a:t>
            </a:r>
          </a:p>
          <a:p>
            <a:r>
              <a:rPr lang="en-US" dirty="0"/>
              <a:t>We need to think about how to create flexible designs that are maintainable and that can cope with the changes.</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3048000"/>
            <a:ext cx="6172200" cy="646331"/>
          </a:xfrm>
          <a:prstGeom prst="rect">
            <a:avLst/>
          </a:prstGeom>
          <a:noFill/>
        </p:spPr>
        <p:txBody>
          <a:bodyPr wrap="square" rtlCol="0">
            <a:spAutoFit/>
          </a:bodyPr>
          <a:lstStyle/>
          <a:p>
            <a:r>
              <a:rPr lang="en-US" sz="3600" b="1" dirty="0">
                <a:solidFill>
                  <a:srgbClr val="FF0000"/>
                </a:solidFill>
              </a:rPr>
              <a:t>Decorator Pattern : Demo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Scenario</a:t>
            </a:r>
          </a:p>
        </p:txBody>
      </p:sp>
      <p:sp>
        <p:nvSpPr>
          <p:cNvPr id="3" name="Content Placeholder 2"/>
          <p:cNvSpPr>
            <a:spLocks noGrp="1"/>
          </p:cNvSpPr>
          <p:nvPr>
            <p:ph idx="1"/>
          </p:nvPr>
        </p:nvSpPr>
        <p:spPr/>
        <p:txBody>
          <a:bodyPr>
            <a:normAutofit fontScale="62500" lnSpcReduction="20000"/>
          </a:bodyPr>
          <a:lstStyle/>
          <a:p>
            <a:r>
              <a:rPr lang="en-US" dirty="0"/>
              <a:t>You’re on the job as the new Design Pattern consultant at </a:t>
            </a:r>
            <a:r>
              <a:rPr lang="en-US" dirty="0" err="1"/>
              <a:t>GigantoComputer</a:t>
            </a:r>
            <a:r>
              <a:rPr lang="en-US" dirty="0"/>
              <a:t> company, getting paid an exorbitant amount of money, and you’re in the company cafeteria.</a:t>
            </a:r>
          </a:p>
          <a:p>
            <a:endParaRPr lang="en-US" dirty="0"/>
          </a:p>
          <a:p>
            <a:r>
              <a:rPr lang="en-US" dirty="0"/>
              <a:t>“What’ll you have?” asks the surly cook behind the grill counter.</a:t>
            </a:r>
          </a:p>
          <a:p>
            <a:r>
              <a:rPr lang="en-US" dirty="0"/>
              <a:t>“A burger,” you say, wrestling with your tray.</a:t>
            </a:r>
          </a:p>
          <a:p>
            <a:r>
              <a:rPr lang="en-US" dirty="0"/>
              <a:t>The cook rings it up on the cash register, and then remembers to ask, “Fries</a:t>
            </a:r>
          </a:p>
          <a:p>
            <a:r>
              <a:rPr lang="en-US" dirty="0"/>
              <a:t>with that?”</a:t>
            </a:r>
          </a:p>
          <a:p>
            <a:r>
              <a:rPr lang="en-US" dirty="0"/>
              <a:t>“Sure,” you say.</a:t>
            </a:r>
          </a:p>
          <a:p>
            <a:r>
              <a:rPr lang="en-US" dirty="0"/>
              <a:t>The cook clears the order on the cash register and starts over, saying,</a:t>
            </a:r>
          </a:p>
          <a:p>
            <a:r>
              <a:rPr lang="en-US" dirty="0"/>
              <a:t>“Burger and fries,” and enters that.</a:t>
            </a:r>
          </a:p>
          <a:p>
            <a:r>
              <a:rPr lang="en-US" dirty="0"/>
              <a:t>“Let’s make that a cheeseburger,” you say on impulse.</a:t>
            </a:r>
          </a:p>
          <a:p>
            <a:r>
              <a:rPr lang="en-US" dirty="0"/>
              <a:t>The cook gives you a dirty look and starts the order over from scratch, pecking</a:t>
            </a:r>
          </a:p>
          <a:p>
            <a:r>
              <a:rPr lang="en-US" dirty="0"/>
              <a:t>at the keyboard and saying, “Burger with cheese and fries. Okay. That it?”</a:t>
            </a:r>
          </a:p>
          <a:p>
            <a:r>
              <a:rPr lang="en-US" dirty="0"/>
              <a:t>“Hmm,” you say, scanning the posted menu. “Maybe make that a bacon</a:t>
            </a:r>
          </a:p>
          <a:p>
            <a:r>
              <a:rPr lang="en-US" dirty="0"/>
              <a:t>cheeseburger.”</a:t>
            </a:r>
          </a:p>
          <a:p>
            <a:r>
              <a:rPr lang="en-US" dirty="0"/>
              <a:t>The cook stares at you and seems on the verge of saying something unpleasant,</a:t>
            </a:r>
          </a:p>
          <a:p>
            <a:r>
              <a:rPr lang="en-US" dirty="0"/>
              <a:t>but enters the order into the cash register, starting the whole process</a:t>
            </a:r>
          </a:p>
          <a:p>
            <a:r>
              <a:rPr lang="en-US" dirty="0"/>
              <a:t>over.</a:t>
            </a:r>
          </a:p>
          <a:p>
            <a:endParaRPr lang="en-US" dirty="0"/>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r>
              <a:rPr lang="en-US" dirty="0"/>
              <a:t>Here’s an example that makes keeping your core code closed for modification</a:t>
            </a:r>
          </a:p>
          <a:p>
            <a:r>
              <a:rPr lang="en-US" dirty="0"/>
              <a:t>more clear. Say that the company you’re working for as a consultant, </a:t>
            </a:r>
            <a:r>
              <a:rPr lang="en-US" dirty="0" err="1"/>
              <a:t>GigantoComputer</a:t>
            </a:r>
            <a:r>
              <a:rPr lang="en-US" dirty="0"/>
              <a:t>, decides to make a new computer. Here’s the code for the Computer class:</a:t>
            </a:r>
          </a:p>
          <a:p>
            <a:endParaRPr lang="en-US" dirty="0"/>
          </a:p>
          <a:p>
            <a:r>
              <a:rPr lang="en-US" b="1" dirty="0">
                <a:solidFill>
                  <a:schemeClr val="accent2">
                    <a:lumMod val="75000"/>
                  </a:schemeClr>
                </a:solidFill>
              </a:rPr>
              <a:t>public class Computer</a:t>
            </a:r>
          </a:p>
          <a:p>
            <a:r>
              <a:rPr lang="en-US" b="1" dirty="0">
                <a:solidFill>
                  <a:schemeClr val="accent2">
                    <a:lumMod val="75000"/>
                  </a:schemeClr>
                </a:solidFill>
              </a:rPr>
              <a:t>{</a:t>
            </a:r>
          </a:p>
          <a:p>
            <a:r>
              <a:rPr lang="en-US" b="1" dirty="0">
                <a:solidFill>
                  <a:schemeClr val="accent2">
                    <a:lumMod val="75000"/>
                  </a:schemeClr>
                </a:solidFill>
              </a:rPr>
              <a:t>public Computer()</a:t>
            </a:r>
          </a:p>
          <a:p>
            <a:r>
              <a:rPr lang="en-US" b="1" dirty="0">
                <a:solidFill>
                  <a:schemeClr val="accent2">
                    <a:lumMod val="75000"/>
                  </a:schemeClr>
                </a:solidFill>
              </a:rPr>
              <a:t>{</a:t>
            </a:r>
          </a:p>
          <a:p>
            <a:r>
              <a:rPr lang="en-US" b="1" dirty="0">
                <a:solidFill>
                  <a:schemeClr val="accent2">
                    <a:lumMod val="75000"/>
                  </a:schemeClr>
                </a:solidFill>
              </a:rPr>
              <a:t>}</a:t>
            </a:r>
          </a:p>
          <a:p>
            <a:r>
              <a:rPr lang="en-US" b="1" dirty="0">
                <a:solidFill>
                  <a:schemeClr val="accent2">
                    <a:lumMod val="75000"/>
                  </a:schemeClr>
                </a:solidFill>
              </a:rPr>
              <a:t>public String description()</a:t>
            </a:r>
          </a:p>
          <a:p>
            <a:r>
              <a:rPr lang="en-US" b="1" dirty="0">
                <a:solidFill>
                  <a:schemeClr val="accent2">
                    <a:lumMod val="75000"/>
                  </a:schemeClr>
                </a:solidFill>
              </a:rPr>
              <a:t>{</a:t>
            </a:r>
          </a:p>
          <a:p>
            <a:r>
              <a:rPr lang="en-US" b="1" dirty="0">
                <a:solidFill>
                  <a:schemeClr val="accent2">
                    <a:lumMod val="75000"/>
                  </a:schemeClr>
                </a:solidFill>
              </a:rPr>
              <a:t>return “You’re getting a computer.”;</a:t>
            </a:r>
          </a:p>
          <a:p>
            <a:r>
              <a:rPr lang="en-US" b="1" dirty="0">
                <a:solidFill>
                  <a:schemeClr val="accent2">
                    <a:lumMod val="75000"/>
                  </a:schemeClr>
                </a:solidFill>
              </a:rPr>
              <a:t>}</a:t>
            </a:r>
          </a:p>
          <a:p>
            <a:r>
              <a:rPr lang="en-US" b="1" dirty="0">
                <a:solidFill>
                  <a:schemeClr val="accent2">
                    <a:lumMod val="75000"/>
                  </a:schemeClr>
                </a:solidFill>
              </a:rPr>
              <a:t>}</a:t>
            </a:r>
          </a:p>
          <a:p>
            <a:endParaRPr lang="en-US" dirty="0"/>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a:t>“We can just change the code this way”:</a:t>
            </a:r>
          </a:p>
          <a:p>
            <a:r>
              <a:rPr lang="en-US" dirty="0"/>
              <a:t>public class Computer</a:t>
            </a:r>
          </a:p>
          <a:p>
            <a:r>
              <a:rPr lang="en-US" dirty="0"/>
              <a:t>{</a:t>
            </a:r>
          </a:p>
          <a:p>
            <a:r>
              <a:rPr lang="en-US" dirty="0"/>
              <a:t>public Computer()</a:t>
            </a:r>
          </a:p>
          <a:p>
            <a:r>
              <a:rPr lang="en-US" dirty="0"/>
              <a:t>{</a:t>
            </a:r>
          </a:p>
          <a:p>
            <a:r>
              <a:rPr lang="en-US" dirty="0"/>
              <a:t>}</a:t>
            </a:r>
          </a:p>
          <a:p>
            <a:r>
              <a:rPr lang="en-US" dirty="0"/>
              <a:t>public String description()</a:t>
            </a:r>
          </a:p>
          <a:p>
            <a:r>
              <a:rPr lang="en-US" dirty="0"/>
              <a:t>{</a:t>
            </a:r>
          </a:p>
          <a:p>
            <a:r>
              <a:rPr lang="en-US" b="1" dirty="0"/>
              <a:t>return “You’re getting a computer and a disk.”;</a:t>
            </a:r>
          </a:p>
          <a:p>
            <a:r>
              <a:rPr lang="en-US" dirty="0"/>
              <a:t>}</a:t>
            </a:r>
          </a:p>
          <a:p>
            <a:r>
              <a:rPr lang="en-US" dirty="0"/>
              <a:t>}</a:t>
            </a:r>
          </a:p>
          <a:p>
            <a:endParaRPr lang="en-US" dirty="0"/>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dirty="0"/>
              <a:t>But some customers are never satisfied — they want a monitor too. So the</a:t>
            </a:r>
          </a:p>
          <a:p>
            <a:r>
              <a:rPr lang="en-US" dirty="0"/>
              <a:t>company programmers change the code again to this:</a:t>
            </a:r>
          </a:p>
          <a:p>
            <a:r>
              <a:rPr lang="en-US" dirty="0"/>
              <a:t>public class Computer</a:t>
            </a:r>
          </a:p>
          <a:p>
            <a:r>
              <a:rPr lang="en-US" dirty="0"/>
              <a:t>{</a:t>
            </a:r>
          </a:p>
          <a:p>
            <a:r>
              <a:rPr lang="en-US" dirty="0"/>
              <a:t>public Computer()</a:t>
            </a:r>
          </a:p>
          <a:p>
            <a:r>
              <a:rPr lang="en-US" dirty="0"/>
              <a:t>{</a:t>
            </a:r>
          </a:p>
          <a:p>
            <a:r>
              <a:rPr lang="en-US" dirty="0"/>
              <a:t>}</a:t>
            </a:r>
          </a:p>
          <a:p>
            <a:r>
              <a:rPr lang="en-US" dirty="0"/>
              <a:t>public String description()</a:t>
            </a:r>
          </a:p>
          <a:p>
            <a:r>
              <a:rPr lang="en-US" dirty="0"/>
              <a:t>{</a:t>
            </a:r>
          </a:p>
          <a:p>
            <a:r>
              <a:rPr lang="en-US" b="1" dirty="0"/>
              <a:t>return “You’re getting a computer and a disk and a monitor.”;</a:t>
            </a:r>
          </a:p>
          <a:p>
            <a:r>
              <a:rPr lang="en-US" dirty="0"/>
              <a:t>}</a:t>
            </a:r>
          </a:p>
          <a:p>
            <a:r>
              <a:rPr lang="en-US" dirty="0"/>
              <a:t>}</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5943600" cy="762000"/>
          </a:xfrm>
        </p:spPr>
        <p:txBody>
          <a:bodyPr>
            <a:normAutofit fontScale="90000"/>
          </a:bodyPr>
          <a:lstStyle/>
          <a:p>
            <a:pPr algn="ctr"/>
            <a:r>
              <a:rPr lang="en-US" dirty="0"/>
              <a:t>Factory Method Pattern</a:t>
            </a:r>
          </a:p>
        </p:txBody>
      </p:sp>
      <p:sp>
        <p:nvSpPr>
          <p:cNvPr id="3" name="Content Placeholder 2"/>
          <p:cNvSpPr>
            <a:spLocks noGrp="1"/>
          </p:cNvSpPr>
          <p:nvPr>
            <p:ph idx="1"/>
          </p:nvPr>
        </p:nvSpPr>
        <p:spPr>
          <a:xfrm>
            <a:off x="457200" y="1752600"/>
            <a:ext cx="8229600" cy="4389120"/>
          </a:xfrm>
        </p:spPr>
        <p:txBody>
          <a:bodyPr>
            <a:normAutofit/>
          </a:bodyPr>
          <a:lstStyle/>
          <a:p>
            <a:pPr algn="just"/>
            <a:r>
              <a:rPr lang="en-US" sz="2000" dirty="0"/>
              <a:t>The essence of the Factory Pattern is to "Define an interface for creating an object, but let the subclasses decide which class to instantiate. The Factory method lets a class defer instantiation to subclasses.“</a:t>
            </a:r>
          </a:p>
          <a:p>
            <a:pPr algn="just"/>
            <a:r>
              <a:rPr lang="en-US" sz="2000" dirty="0"/>
              <a:t>It creates the object for the client and returns ,but implementation details will be hidden to the user.</a:t>
            </a:r>
          </a:p>
          <a:p>
            <a:pPr algn="just"/>
            <a:r>
              <a:rPr lang="en-US" sz="2000" dirty="0"/>
              <a:t>How do you “let the subclasses decide which class to instantiate” when creating an object factory? </a:t>
            </a:r>
          </a:p>
          <a:p>
            <a:pPr algn="just"/>
            <a:r>
              <a:rPr lang="en-US" sz="2000" dirty="0"/>
              <a:t>The way to do that is to define your factory as an abstract class or interface that has to be implemented by the subclasses that actually do the work by creating objects.</a:t>
            </a:r>
          </a:p>
          <a:p>
            <a:pPr algn="just"/>
            <a:endParaRPr lang="en-US" sz="2000" dirty="0"/>
          </a:p>
        </p:txBody>
      </p:sp>
      <p:pic>
        <p:nvPicPr>
          <p:cNvPr id="6146" name="Picture 2"/>
          <p:cNvPicPr>
            <a:picLocks noChangeAspect="1" noChangeArrowheads="1"/>
          </p:cNvPicPr>
          <p:nvPr/>
        </p:nvPicPr>
        <p:blipFill>
          <a:blip r:embed="rId3"/>
          <a:srcRect l="31632" r="32611"/>
          <a:stretch>
            <a:fillRect/>
          </a:stretch>
        </p:blipFill>
        <p:spPr bwMode="auto">
          <a:xfrm>
            <a:off x="7823200" y="0"/>
            <a:ext cx="1320800" cy="152400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533400"/>
            <a:ext cx="5083443"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Factory Method design pattern:</a:t>
            </a:r>
            <a:endParaRPr kumimoji="0" lang="en-US" sz="4400" b="0" i="0" u="none" strike="noStrike" cap="none" normalizeH="0" baseline="0" dirty="0">
              <a:ln>
                <a:noFill/>
              </a:ln>
              <a:solidFill>
                <a:schemeClr val="tx1"/>
              </a:solidFill>
              <a:effectLst/>
              <a:latin typeface="Arial" pitchFamily="34" charset="0"/>
            </a:endParaRPr>
          </a:p>
        </p:txBody>
      </p:sp>
      <p:sp>
        <p:nvSpPr>
          <p:cNvPr id="7170" name="Rectangle 2"/>
          <p:cNvSpPr>
            <a:spLocks noChangeArrowheads="1"/>
          </p:cNvSpPr>
          <p:nvPr/>
        </p:nvSpPr>
        <p:spPr bwMode="auto">
          <a:xfrm>
            <a:off x="0" y="1066800"/>
            <a:ext cx="9144000" cy="40011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P</a:t>
            </a:r>
            <a:r>
              <a:rPr kumimoji="0" lang="en-US" sz="20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urpose</a:t>
            </a:r>
            <a:endParaRPr kumimoji="0" lang="en-US" sz="4400" b="0" i="0" u="none" strike="noStrike" cap="none" normalizeH="0" baseline="0" dirty="0">
              <a:ln>
                <a:noFill/>
              </a:ln>
              <a:solidFill>
                <a:schemeClr val="tx1"/>
              </a:solidFill>
              <a:effectLst/>
              <a:latin typeface="Arial" pitchFamily="34" charset="0"/>
            </a:endParaRPr>
          </a:p>
        </p:txBody>
      </p:sp>
      <p:sp>
        <p:nvSpPr>
          <p:cNvPr id="7171" name="Rectangle 3"/>
          <p:cNvSpPr>
            <a:spLocks noChangeArrowheads="1"/>
          </p:cNvSpPr>
          <p:nvPr/>
        </p:nvSpPr>
        <p:spPr bwMode="auto">
          <a:xfrm>
            <a:off x="0" y="4572000"/>
            <a:ext cx="9144000" cy="156966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a:t>
            </a:r>
            <a:r>
              <a:rPr kumimoji="0" lang="en-US" sz="16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pplications</a:t>
            </a:r>
            <a:endParaRPr kumimoji="0" lang="en-US" sz="2000" b="0" i="0" u="none" strike="noStrike" cap="none" normalizeH="0" baseline="0" dirty="0">
              <a:ln>
                <a:noFill/>
              </a:ln>
              <a:solidFill>
                <a:schemeClr val="tx1"/>
              </a:solidFill>
              <a:effectLst/>
              <a:latin typeface="Arial" pitchFamily="34" charset="0"/>
            </a:endParaRPr>
          </a:p>
          <a:p>
            <a:pPr lvl="0">
              <a:buFont typeface="Wingdings" pitchFamily="2" charset="2"/>
              <a:buChar char="§"/>
            </a:pPr>
            <a:r>
              <a:rPr lang="en-IN" sz="2000" dirty="0"/>
              <a:t>a class can't anticipate the class of objects it must create. </a:t>
            </a:r>
            <a:endParaRPr lang="en-US" sz="2000" dirty="0"/>
          </a:p>
          <a:p>
            <a:pPr lvl="0">
              <a:buFont typeface="Wingdings" pitchFamily="2" charset="2"/>
              <a:buChar char="§"/>
            </a:pPr>
            <a:r>
              <a:rPr lang="en-IN" sz="2000" dirty="0"/>
              <a:t>a class wants its subclasses to specify the objects it creates. </a:t>
            </a:r>
            <a:endParaRPr lang="en-US" sz="2000" dirty="0"/>
          </a:p>
          <a:p>
            <a:pPr lvl="0">
              <a:buFont typeface="Wingdings" pitchFamily="2" charset="2"/>
              <a:buChar char="§"/>
            </a:pPr>
            <a:r>
              <a:rPr lang="en-IN" sz="2000" dirty="0"/>
              <a:t>classes delegate responsibility to one of several helper subclasses, and you want </a:t>
            </a:r>
          </a:p>
          <a:p>
            <a:pPr lvl="0"/>
            <a:r>
              <a:rPr lang="en-IN" sz="2000" dirty="0"/>
              <a:t>  to localize the knowledge of which helper subclass is the delegate. </a:t>
            </a:r>
            <a:endParaRPr lang="en-US" sz="2000" dirty="0"/>
          </a:p>
        </p:txBody>
      </p:sp>
      <p:sp>
        <p:nvSpPr>
          <p:cNvPr id="7" name="Rectangle 6"/>
          <p:cNvSpPr/>
          <p:nvPr/>
        </p:nvSpPr>
        <p:spPr>
          <a:xfrm>
            <a:off x="228600" y="1600200"/>
            <a:ext cx="8915400" cy="584775"/>
          </a:xfrm>
          <a:prstGeom prst="rect">
            <a:avLst/>
          </a:prstGeom>
        </p:spPr>
        <p:txBody>
          <a:bodyPr wrap="square">
            <a:spAutoFit/>
          </a:bodyPr>
          <a:lstStyle/>
          <a:p>
            <a:pPr lvl="0">
              <a:buFont typeface="Wingdings" pitchFamily="2" charset="2"/>
              <a:buChar char="§"/>
            </a:pPr>
            <a:r>
              <a:rPr lang="en-IN" sz="1600" dirty="0"/>
              <a:t>Define an interface for creating an object, but let subclasses decide which class to instantiate. </a:t>
            </a:r>
            <a:endParaRPr lang="en-US" sz="1600" dirty="0"/>
          </a:p>
          <a:p>
            <a:pPr lvl="0">
              <a:buFont typeface="Wingdings" pitchFamily="2" charset="2"/>
              <a:buChar char="§"/>
            </a:pPr>
            <a:r>
              <a:rPr lang="en-IN" sz="1600" dirty="0"/>
              <a:t>Factory Method lets a class defer instantiation to subclasses. </a:t>
            </a:r>
            <a:endParaRPr lang="en-US" sz="1600" dirty="0"/>
          </a:p>
        </p:txBody>
      </p:sp>
      <p:pic>
        <p:nvPicPr>
          <p:cNvPr id="8" name="Picture 7"/>
          <p:cNvPicPr/>
          <p:nvPr/>
        </p:nvPicPr>
        <p:blipFill>
          <a:blip r:embed="rId3"/>
          <a:srcRect/>
          <a:stretch>
            <a:fillRect/>
          </a:stretch>
        </p:blipFill>
        <p:spPr bwMode="auto">
          <a:xfrm>
            <a:off x="914400" y="2133600"/>
            <a:ext cx="6934200" cy="236220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990600"/>
            <a:ext cx="7620000" cy="1477328"/>
          </a:xfrm>
          <a:prstGeom prst="rect">
            <a:avLst/>
          </a:prstGeom>
        </p:spPr>
        <p:txBody>
          <a:bodyPr wrap="square">
            <a:spAutoFit/>
          </a:bodyPr>
          <a:lstStyle/>
          <a:p>
            <a:pPr algn="just"/>
            <a:r>
              <a:rPr lang="en-US" dirty="0"/>
              <a:t>The Factory Method defines an interface for creating objects, but lets subclasses decide which classes to instantiate. Injection molding presses demonstrate this pattern. Manufacturers of plastic toys process plastic molding powder, and inject the plastic into molds of the desired shapes. The class of toy (car, action figure, etc.) is determined by the mold. </a:t>
            </a:r>
          </a:p>
        </p:txBody>
      </p:sp>
      <p:sp>
        <p:nvSpPr>
          <p:cNvPr id="5" name="Rectangle 4"/>
          <p:cNvSpPr/>
          <p:nvPr/>
        </p:nvSpPr>
        <p:spPr>
          <a:xfrm>
            <a:off x="838200" y="341611"/>
            <a:ext cx="7315200" cy="400110"/>
          </a:xfrm>
          <a:prstGeom prst="rect">
            <a:avLst/>
          </a:prstGeom>
        </p:spPr>
        <p:txBody>
          <a:bodyPr wrap="square">
            <a:spAutoFit/>
          </a:bodyPr>
          <a:lstStyle/>
          <a:p>
            <a:r>
              <a:rPr lang="en-US" sz="2000" b="1" dirty="0">
                <a:solidFill>
                  <a:prstClr val="black"/>
                </a:solidFill>
              </a:rPr>
              <a:t>Non-software examples of Factory Method Pattern </a:t>
            </a:r>
            <a:endParaRPr lang="en-US" sz="2000" b="1" dirty="0"/>
          </a:p>
        </p:txBody>
      </p:sp>
      <p:pic>
        <p:nvPicPr>
          <p:cNvPr id="7170" name="Picture 2"/>
          <p:cNvPicPr>
            <a:picLocks noChangeAspect="1" noChangeArrowheads="1"/>
          </p:cNvPicPr>
          <p:nvPr/>
        </p:nvPicPr>
        <p:blipFill>
          <a:blip r:embed="rId2"/>
          <a:srcRect/>
          <a:stretch>
            <a:fillRect/>
          </a:stretch>
        </p:blipFill>
        <p:spPr bwMode="auto">
          <a:xfrm>
            <a:off x="2667000" y="2743200"/>
            <a:ext cx="5334000" cy="335280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914400"/>
            <a:ext cx="7696200" cy="400110"/>
          </a:xfrm>
          <a:prstGeom prst="rect">
            <a:avLst/>
          </a:prstGeom>
        </p:spPr>
        <p:txBody>
          <a:bodyPr wrap="square">
            <a:spAutoFit/>
          </a:bodyPr>
          <a:lstStyle/>
          <a:p>
            <a:r>
              <a:rPr lang="en-US" sz="2000" b="1" dirty="0"/>
              <a:t>Scenario on </a:t>
            </a:r>
            <a:r>
              <a:rPr lang="en-US" sz="2000" b="1" dirty="0">
                <a:solidFill>
                  <a:prstClr val="black"/>
                </a:solidFill>
              </a:rPr>
              <a:t>Factory Method</a:t>
            </a:r>
            <a:r>
              <a:rPr lang="en-US" sz="2000" b="1" dirty="0"/>
              <a:t> Pattern</a:t>
            </a:r>
          </a:p>
        </p:txBody>
      </p:sp>
      <p:sp>
        <p:nvSpPr>
          <p:cNvPr id="4" name="Rectangle 3"/>
          <p:cNvSpPr/>
          <p:nvPr/>
        </p:nvSpPr>
        <p:spPr>
          <a:xfrm>
            <a:off x="685800" y="2551837"/>
            <a:ext cx="7772400" cy="1938992"/>
          </a:xfrm>
          <a:prstGeom prst="rect">
            <a:avLst/>
          </a:prstGeom>
        </p:spPr>
        <p:txBody>
          <a:bodyPr wrap="square">
            <a:spAutoFit/>
          </a:bodyPr>
          <a:lstStyle/>
          <a:p>
            <a:pPr algn="just"/>
            <a:r>
              <a:rPr lang="en-US" sz="2400" dirty="0"/>
              <a:t>Let’s suppose an application asks for entering the name and sex of a person. If the sex is Male (M), it displays welcome message saying Hello Mr. &lt;Name&gt; and if the sex is Female (F), it displays message saying Hello Ms &lt;Name&gt;.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Advantages of factory pattern</a:t>
            </a:r>
            <a:br>
              <a:rPr lang="en-US" b="1" dirty="0"/>
            </a:br>
            <a:endParaRPr lang="en-US" dirty="0"/>
          </a:p>
        </p:txBody>
      </p:sp>
      <p:sp>
        <p:nvSpPr>
          <p:cNvPr id="3" name="Content Placeholder 2"/>
          <p:cNvSpPr>
            <a:spLocks noGrp="1"/>
          </p:cNvSpPr>
          <p:nvPr>
            <p:ph idx="1"/>
          </p:nvPr>
        </p:nvSpPr>
        <p:spPr/>
        <p:txBody>
          <a:bodyPr/>
          <a:lstStyle/>
          <a:p>
            <a:pPr fontAlgn="base"/>
            <a:r>
              <a:rPr lang="en-US" dirty="0"/>
              <a:t>The creation of an object precludes its reuse without significant duplication of code.</a:t>
            </a:r>
          </a:p>
          <a:p>
            <a:pPr fontAlgn="base"/>
            <a:r>
              <a:rPr lang="en-US" dirty="0"/>
              <a:t>The creation of an object requires access to information or resources that should not be contained within the composing class.</a:t>
            </a:r>
          </a:p>
          <a:p>
            <a:pPr fontAlgn="base"/>
            <a:r>
              <a:rPr lang="en-US" dirty="0"/>
              <a:t>The lifetime management of the generated objects must be centralized to ensure a consistent behavior within the application.</a:t>
            </a:r>
          </a:p>
          <a:p>
            <a:endParaRPr lang="en-US" dirty="0"/>
          </a:p>
        </p:txBody>
      </p:sp>
    </p:spTree>
    <p:extLst>
      <p:ext uri="{BB962C8B-B14F-4D97-AF65-F5344CB8AC3E}">
        <p14:creationId xmlns:p14="http://schemas.microsoft.com/office/powerpoint/2010/main" val="1687356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2"/>
          <a:srcRect/>
          <a:stretch>
            <a:fillRect/>
          </a:stretch>
        </p:blipFill>
        <p:spPr bwMode="auto">
          <a:xfrm>
            <a:off x="4208929" y="3160058"/>
            <a:ext cx="4343400" cy="3209925"/>
          </a:xfrm>
          <a:prstGeom prst="rect">
            <a:avLst/>
          </a:prstGeom>
          <a:noFill/>
          <a:ln w="9525">
            <a:noFill/>
            <a:miter lim="800000"/>
            <a:headEnd/>
            <a:tailEnd/>
          </a:ln>
          <a:effectLst/>
        </p:spPr>
      </p:pic>
      <p:sp>
        <p:nvSpPr>
          <p:cNvPr id="2" name="Title 1"/>
          <p:cNvSpPr>
            <a:spLocks noGrp="1"/>
          </p:cNvSpPr>
          <p:nvPr>
            <p:ph type="title"/>
          </p:nvPr>
        </p:nvSpPr>
        <p:spPr/>
        <p:txBody>
          <a:bodyPr/>
          <a:lstStyle/>
          <a:p>
            <a:pPr algn="ctr"/>
            <a:r>
              <a:rPr lang="en-US" dirty="0"/>
              <a:t>Types of Design patterns</a:t>
            </a:r>
          </a:p>
        </p:txBody>
      </p:sp>
      <p:sp>
        <p:nvSpPr>
          <p:cNvPr id="3" name="Content Placeholder 2"/>
          <p:cNvSpPr>
            <a:spLocks noGrp="1"/>
          </p:cNvSpPr>
          <p:nvPr>
            <p:ph idx="1"/>
          </p:nvPr>
        </p:nvSpPr>
        <p:spPr>
          <a:xfrm>
            <a:off x="457200" y="2133600"/>
            <a:ext cx="8229600" cy="4191000"/>
          </a:xfrm>
        </p:spPr>
        <p:txBody>
          <a:bodyPr/>
          <a:lstStyle/>
          <a:p>
            <a:r>
              <a:rPr lang="en-US" b="1" dirty="0"/>
              <a:t>Creational Patterns.</a:t>
            </a:r>
          </a:p>
          <a:p>
            <a:r>
              <a:rPr lang="en-US" b="1" dirty="0"/>
              <a:t>Structural Patterns</a:t>
            </a:r>
          </a:p>
          <a:p>
            <a:r>
              <a:rPr lang="en-US" b="1" dirty="0"/>
              <a:t>Behavior Pattern</a:t>
            </a:r>
          </a:p>
          <a:p>
            <a:endParaRPr lang="en-US" dirty="0"/>
          </a:p>
        </p:txBody>
      </p:sp>
      <p:pic>
        <p:nvPicPr>
          <p:cNvPr id="1030" name="Picture 6"/>
          <p:cNvPicPr>
            <a:picLocks noChangeAspect="1" noChangeArrowheads="1"/>
          </p:cNvPicPr>
          <p:nvPr/>
        </p:nvPicPr>
        <p:blipFill>
          <a:blip r:embed="rId3"/>
          <a:srcRect/>
          <a:stretch>
            <a:fillRect/>
          </a:stretch>
        </p:blipFill>
        <p:spPr bwMode="auto">
          <a:xfrm>
            <a:off x="7315200" y="4267200"/>
            <a:ext cx="1009650" cy="2028825"/>
          </a:xfrm>
          <a:prstGeom prst="rect">
            <a:avLst/>
          </a:prstGeom>
          <a:noFill/>
          <a:ln w="9525">
            <a:noFill/>
            <a:miter lim="800000"/>
            <a:headEnd/>
            <a:tailEnd/>
          </a:ln>
          <a:effectLst/>
        </p:spPr>
      </p:pic>
      <p:grpSp>
        <p:nvGrpSpPr>
          <p:cNvPr id="14" name="Group 13"/>
          <p:cNvGrpSpPr/>
          <p:nvPr/>
        </p:nvGrpSpPr>
        <p:grpSpPr>
          <a:xfrm>
            <a:off x="4765479" y="4760258"/>
            <a:ext cx="2558850" cy="1551850"/>
            <a:chOff x="2209800" y="4953000"/>
            <a:chExt cx="2558850" cy="1609725"/>
          </a:xfrm>
        </p:grpSpPr>
        <p:pic>
          <p:nvPicPr>
            <p:cNvPr id="1034" name="Picture 10"/>
            <p:cNvPicPr>
              <a:picLocks noChangeAspect="1" noChangeArrowheads="1"/>
            </p:cNvPicPr>
            <p:nvPr/>
          </p:nvPicPr>
          <p:blipFill>
            <a:blip r:embed="rId4"/>
            <a:srcRect/>
            <a:stretch>
              <a:fillRect/>
            </a:stretch>
          </p:blipFill>
          <p:spPr bwMode="auto">
            <a:xfrm>
              <a:off x="2209800" y="5486400"/>
              <a:ext cx="2533650" cy="1076325"/>
            </a:xfrm>
            <a:prstGeom prst="rect">
              <a:avLst/>
            </a:prstGeom>
            <a:noFill/>
            <a:ln w="9525">
              <a:noFill/>
              <a:miter lim="800000"/>
              <a:headEnd/>
              <a:tailEnd/>
            </a:ln>
            <a:effectLst/>
          </p:spPr>
        </p:pic>
        <p:pic>
          <p:nvPicPr>
            <p:cNvPr id="1035" name="Picture 11"/>
            <p:cNvPicPr>
              <a:picLocks noChangeAspect="1" noChangeArrowheads="1"/>
            </p:cNvPicPr>
            <p:nvPr/>
          </p:nvPicPr>
          <p:blipFill>
            <a:blip r:embed="rId5"/>
            <a:srcRect/>
            <a:stretch>
              <a:fillRect/>
            </a:stretch>
          </p:blipFill>
          <p:spPr bwMode="auto">
            <a:xfrm>
              <a:off x="4225725" y="4953000"/>
              <a:ext cx="542925" cy="542925"/>
            </a:xfrm>
            <a:prstGeom prst="rect">
              <a:avLst/>
            </a:prstGeom>
            <a:noFill/>
            <a:ln w="9525">
              <a:noFill/>
              <a:miter lim="800000"/>
              <a:headEnd/>
              <a:tailEnd/>
            </a:ln>
            <a:effectLst/>
          </p:spPr>
        </p:pic>
      </p:grpSp>
      <p:grpSp>
        <p:nvGrpSpPr>
          <p:cNvPr id="23" name="Group 22"/>
          <p:cNvGrpSpPr/>
          <p:nvPr/>
        </p:nvGrpSpPr>
        <p:grpSpPr>
          <a:xfrm>
            <a:off x="4273554" y="4273158"/>
            <a:ext cx="1032800" cy="2038350"/>
            <a:chOff x="1371600" y="3810000"/>
            <a:chExt cx="1032800" cy="2038350"/>
          </a:xfrm>
        </p:grpSpPr>
        <p:pic>
          <p:nvPicPr>
            <p:cNvPr id="1038" name="Picture 14"/>
            <p:cNvPicPr>
              <a:picLocks noChangeAspect="1" noChangeArrowheads="1"/>
            </p:cNvPicPr>
            <p:nvPr/>
          </p:nvPicPr>
          <p:blipFill>
            <a:blip r:embed="rId6"/>
            <a:srcRect/>
            <a:stretch>
              <a:fillRect/>
            </a:stretch>
          </p:blipFill>
          <p:spPr bwMode="auto">
            <a:xfrm>
              <a:off x="1851950" y="4301925"/>
              <a:ext cx="552450" cy="533400"/>
            </a:xfrm>
            <a:prstGeom prst="rect">
              <a:avLst/>
            </a:prstGeom>
            <a:noFill/>
            <a:ln w="9525">
              <a:noFill/>
              <a:miter lim="800000"/>
              <a:headEnd/>
              <a:tailEnd/>
            </a:ln>
            <a:effectLst/>
          </p:spPr>
        </p:pic>
        <p:pic>
          <p:nvPicPr>
            <p:cNvPr id="1037" name="Picture 13"/>
            <p:cNvPicPr>
              <a:picLocks noChangeAspect="1" noChangeArrowheads="1"/>
            </p:cNvPicPr>
            <p:nvPr/>
          </p:nvPicPr>
          <p:blipFill>
            <a:blip r:embed="rId7"/>
            <a:srcRect/>
            <a:stretch>
              <a:fillRect/>
            </a:stretch>
          </p:blipFill>
          <p:spPr bwMode="auto">
            <a:xfrm>
              <a:off x="1371600" y="3810000"/>
              <a:ext cx="514350" cy="2038350"/>
            </a:xfrm>
            <a:prstGeom prst="rect">
              <a:avLst/>
            </a:prstGeom>
            <a:noFill/>
            <a:ln w="9525">
              <a:noFill/>
              <a:miter lim="800000"/>
              <a:headEnd/>
              <a:tailEnd/>
            </a:ln>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nodeType="clickEffect">
                                  <p:stCondLst>
                                    <p:cond delay="0"/>
                                  </p:stCondLst>
                                  <p:childTnLst>
                                    <p:animEffect transition="out" filter="box(in)">
                                      <p:cBhvr>
                                        <p:cTn id="6" dur="500"/>
                                        <p:tgtEl>
                                          <p:spTgt spid="1031"/>
                                        </p:tgtEl>
                                      </p:cBhvr>
                                    </p:animEffect>
                                    <p:set>
                                      <p:cBhvr>
                                        <p:cTn id="7" dur="1" fill="hold">
                                          <p:stCondLst>
                                            <p:cond delay="499"/>
                                          </p:stCondLst>
                                        </p:cTn>
                                        <p:tgtEl>
                                          <p:spTgt spid="103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5" presetClass="path" presetSubtype="0" accel="50000" decel="50000" fill="hold" nodeType="clickEffect">
                                  <p:stCondLst>
                                    <p:cond delay="0"/>
                                  </p:stCondLst>
                                  <p:childTnLst>
                                    <p:animMotion origin="layout" path="M 0 0  L -0.25 0  E" pathEditMode="relative" ptsTypes="">
                                      <p:cBhvr>
                                        <p:cTn id="11" dur="2000" spd="-100000" fill="hold"/>
                                        <p:tgtEl>
                                          <p:spTgt spid="23"/>
                                        </p:tgtEl>
                                        <p:attrNameLst>
                                          <p:attrName>ppt_x</p:attrName>
                                          <p:attrName>ppt_y</p:attrName>
                                        </p:attrNameLst>
                                      </p:cBhvr>
                                    </p:animMotion>
                                  </p:childTnLst>
                                </p:cTn>
                              </p:par>
                            </p:childTnLst>
                          </p:cTn>
                        </p:par>
                      </p:childTnLst>
                    </p:cTn>
                  </p:par>
                  <p:par>
                    <p:cTn id="12" fill="hold">
                      <p:stCondLst>
                        <p:cond delay="indefinite"/>
                      </p:stCondLst>
                      <p:childTnLst>
                        <p:par>
                          <p:cTn id="13" fill="hold">
                            <p:stCondLst>
                              <p:cond delay="0"/>
                            </p:stCondLst>
                            <p:childTnLst>
                              <p:par>
                                <p:cTn id="14" presetID="63" presetClass="path" presetSubtype="0" accel="50000" decel="50000" fill="hold" nodeType="clickEffect">
                                  <p:stCondLst>
                                    <p:cond delay="0"/>
                                  </p:stCondLst>
                                  <p:childTnLst>
                                    <p:animMotion origin="layout" path="M 0 0  L 0.25 0  E" pathEditMode="relative" ptsTypes="">
                                      <p:cBhvr>
                                        <p:cTn id="15" dur="2000" spd="-100000" fill="hold"/>
                                        <p:tgtEl>
                                          <p:spTgt spid="1030"/>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notes</a:t>
            </a:r>
          </a:p>
        </p:txBody>
      </p:sp>
      <p:sp>
        <p:nvSpPr>
          <p:cNvPr id="3" name="Content Placeholder 2"/>
          <p:cNvSpPr>
            <a:spLocks noGrp="1"/>
          </p:cNvSpPr>
          <p:nvPr>
            <p:ph idx="1"/>
          </p:nvPr>
        </p:nvSpPr>
        <p:spPr/>
        <p:txBody>
          <a:bodyPr>
            <a:normAutofit fontScale="92500"/>
          </a:bodyPr>
          <a:lstStyle/>
          <a:p>
            <a:pPr fontAlgn="base"/>
            <a:r>
              <a:rPr lang="en-US" dirty="0"/>
              <a:t>Factory pattern is most suitable where there is some complex object creation steps are involved.</a:t>
            </a:r>
          </a:p>
          <a:p>
            <a:pPr fontAlgn="base"/>
            <a:r>
              <a:rPr lang="en-US" dirty="0"/>
              <a:t> To ensure that these steps are centralized and not exposed to composing classes, factory pattern should be used. </a:t>
            </a:r>
          </a:p>
          <a:p>
            <a:pPr fontAlgn="base"/>
            <a:r>
              <a:rPr lang="en-US" dirty="0"/>
              <a:t>We can see many examples of factory pattern in JDK itself e.g.</a:t>
            </a:r>
          </a:p>
          <a:p>
            <a:pPr fontAlgn="base"/>
            <a:r>
              <a:rPr lang="en-US" dirty="0">
                <a:hlinkClick r:id="rId2" tooltip="driver manager get connection"/>
              </a:rPr>
              <a:t>java.sql.DriverManager#getConnection()</a:t>
            </a:r>
            <a:endParaRPr lang="en-US" dirty="0"/>
          </a:p>
          <a:p>
            <a:pPr fontAlgn="base"/>
            <a:r>
              <a:rPr lang="en-US" dirty="0">
                <a:hlinkClick r:id="rId3" tooltip="url open connection"/>
              </a:rPr>
              <a:t>java.net.URL#openConnection()</a:t>
            </a:r>
            <a:endParaRPr lang="en-US" dirty="0"/>
          </a:p>
          <a:p>
            <a:pPr fontAlgn="base"/>
            <a:r>
              <a:rPr lang="en-US" dirty="0">
                <a:hlinkClick r:id="rId4" tooltip="class new instance"/>
              </a:rPr>
              <a:t>java.lang.Class#newInstance()</a:t>
            </a:r>
            <a:endParaRPr lang="en-US" dirty="0"/>
          </a:p>
          <a:p>
            <a:pPr fontAlgn="base"/>
            <a:r>
              <a:rPr lang="en-US" dirty="0" err="1">
                <a:hlinkClick r:id="rId5" tooltip="class forname"/>
              </a:rPr>
              <a:t>java.lang.Class#forName</a:t>
            </a:r>
            <a:r>
              <a:rPr lang="en-US" dirty="0">
                <a:hlinkClick r:id="rId5" tooltip="class forname"/>
              </a:rPr>
              <a:t>()</a:t>
            </a:r>
            <a:endParaRPr lang="en-US" dirty="0"/>
          </a:p>
          <a:p>
            <a:endParaRPr lang="en-US" dirty="0"/>
          </a:p>
        </p:txBody>
      </p:sp>
    </p:spTree>
    <p:extLst>
      <p:ext uri="{BB962C8B-B14F-4D97-AF65-F5344CB8AC3E}">
        <p14:creationId xmlns:p14="http://schemas.microsoft.com/office/powerpoint/2010/main" val="2148623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Implementation Issues</a:t>
            </a:r>
            <a:br>
              <a:rPr lang="en-US" dirty="0"/>
            </a:br>
            <a:endParaRPr lang="en-US" dirty="0"/>
          </a:p>
        </p:txBody>
      </p:sp>
      <p:sp>
        <p:nvSpPr>
          <p:cNvPr id="3" name="Content Placeholder 2"/>
          <p:cNvSpPr>
            <a:spLocks noGrp="1"/>
          </p:cNvSpPr>
          <p:nvPr>
            <p:ph idx="1"/>
          </p:nvPr>
        </p:nvSpPr>
        <p:spPr/>
        <p:txBody>
          <a:bodyPr/>
          <a:lstStyle/>
          <a:p>
            <a:r>
              <a:rPr lang="en-US" dirty="0"/>
              <a:t>Creator can be abstract or concrete</a:t>
            </a:r>
          </a:p>
          <a:p>
            <a:endParaRPr lang="en-US" dirty="0"/>
          </a:p>
          <a:p>
            <a:r>
              <a:rPr lang="en-US" dirty="0"/>
              <a:t> Should the factory method be able to create multiple kinds of products? </a:t>
            </a:r>
          </a:p>
          <a:p>
            <a:r>
              <a:rPr lang="en-US" dirty="0"/>
              <a:t>If so, then the factory method has a parameter (possibly used in an if-else!) to decide what object to create.</a:t>
            </a:r>
          </a:p>
        </p:txBody>
      </p:sp>
    </p:spTree>
    <p:extLst>
      <p:ext uri="{BB962C8B-B14F-4D97-AF65-F5344CB8AC3E}">
        <p14:creationId xmlns:p14="http://schemas.microsoft.com/office/powerpoint/2010/main" val="907463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3276600"/>
            <a:ext cx="7315200" cy="646331"/>
          </a:xfrm>
          <a:prstGeom prst="rect">
            <a:avLst/>
          </a:prstGeom>
          <a:noFill/>
        </p:spPr>
        <p:txBody>
          <a:bodyPr wrap="square" rtlCol="0">
            <a:spAutoFit/>
          </a:bodyPr>
          <a:lstStyle/>
          <a:p>
            <a:r>
              <a:rPr lang="en-US" sz="3600" b="1" dirty="0">
                <a:solidFill>
                  <a:srgbClr val="FF0000"/>
                </a:solidFill>
              </a:rPr>
              <a:t>Factory Method Pattern : Demo</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46649" y="1371600"/>
            <a:ext cx="8229600" cy="5257800"/>
          </a:xfrm>
          <a:prstGeom prst="rect">
            <a:avLst/>
          </a:prstGeom>
        </p:spPr>
        <p:txBody>
          <a:bodyPr>
            <a:normAutofit fontScale="700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dirty="0"/>
              <a:t>The big boss comes into your office and says, “Someone’s been editing the</a:t>
            </a:r>
          </a:p>
          <a:p>
            <a:r>
              <a:rPr lang="en-US" dirty="0"/>
              <a:t>data in our central database — why wasn’t I informed?”</a:t>
            </a:r>
          </a:p>
          <a:p>
            <a:r>
              <a:rPr lang="en-US" dirty="0"/>
              <a:t>“How’s that?” you ask. “You want to be informed of </a:t>
            </a:r>
            <a:r>
              <a:rPr lang="en-US" i="1" dirty="0"/>
              <a:t>every edit that happens to</a:t>
            </a:r>
          </a:p>
          <a:p>
            <a:r>
              <a:rPr lang="en-US" dirty="0"/>
              <a:t>the data?” You know the boss is new on the job, but this is something even</a:t>
            </a:r>
          </a:p>
          <a:p>
            <a:r>
              <a:rPr lang="en-US" dirty="0"/>
              <a:t>more clueless than you’d expected.</a:t>
            </a:r>
          </a:p>
          <a:p>
            <a:r>
              <a:rPr lang="en-US" dirty="0"/>
              <a:t>“That’s right,” the boss says. “I want personal notification each time a record</a:t>
            </a:r>
          </a:p>
          <a:p>
            <a:r>
              <a:rPr lang="en-US" dirty="0"/>
              <a:t>is changed in the database. I want to keep an eye on what goes on around here.”</a:t>
            </a:r>
          </a:p>
          <a:p>
            <a:r>
              <a:rPr lang="en-US" dirty="0"/>
              <a:t>“You mean, like a memo?”</a:t>
            </a:r>
          </a:p>
          <a:p>
            <a:r>
              <a:rPr lang="en-US" dirty="0"/>
              <a:t>“Right.”</a:t>
            </a:r>
          </a:p>
          <a:p>
            <a:r>
              <a:rPr lang="en-US" dirty="0"/>
              <a:t>“Hmm,” you say. “I think I have a better idea. How about I use the …..</a:t>
            </a:r>
          </a:p>
          <a:p>
            <a:r>
              <a:rPr lang="en-US" dirty="0"/>
              <a:t>design pattern and register you as a database …..??”</a:t>
            </a:r>
          </a:p>
          <a:p>
            <a:r>
              <a:rPr lang="en-US" dirty="0"/>
              <a:t>“Huh?” the boss asks.</a:t>
            </a:r>
          </a:p>
          <a:p>
            <a:r>
              <a:rPr lang="en-US" dirty="0"/>
              <a:t>“You’ll be notified each time the database is modified,” you say. “No memos</a:t>
            </a:r>
          </a:p>
          <a:p>
            <a:r>
              <a:rPr lang="en-US" dirty="0"/>
              <a:t>needed. It’ll all be done automatically, in code.”</a:t>
            </a:r>
          </a:p>
          <a:p>
            <a:r>
              <a:rPr lang="en-US" dirty="0"/>
              <a:t>“That’s all I ask,” the boss says, leaving.</a:t>
            </a:r>
          </a:p>
          <a:p>
            <a:endParaRPr lang="en-US" dirty="0"/>
          </a:p>
        </p:txBody>
      </p:sp>
      <p:sp>
        <p:nvSpPr>
          <p:cNvPr id="3" name="Title 2"/>
          <p:cNvSpPr>
            <a:spLocks noGrp="1"/>
          </p:cNvSpPr>
          <p:nvPr>
            <p:ph type="title"/>
          </p:nvPr>
        </p:nvSpPr>
        <p:spPr>
          <a:xfrm>
            <a:off x="445477" y="228600"/>
            <a:ext cx="8229600" cy="1143000"/>
          </a:xfrm>
        </p:spPr>
        <p:txBody>
          <a:bodyPr/>
          <a:lstStyle/>
          <a:p>
            <a:pPr algn="ctr"/>
            <a:r>
              <a:rPr lang="en-US" dirty="0"/>
              <a:t>Scenario</a:t>
            </a:r>
          </a:p>
        </p:txBody>
      </p:sp>
    </p:spTree>
    <p:extLst>
      <p:ext uri="{BB962C8B-B14F-4D97-AF65-F5344CB8AC3E}">
        <p14:creationId xmlns:p14="http://schemas.microsoft.com/office/powerpoint/2010/main" val="292973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6400800" cy="591312"/>
          </a:xfrm>
        </p:spPr>
        <p:txBody>
          <a:bodyPr anchor="ctr">
            <a:normAutofit fontScale="90000"/>
          </a:bodyPr>
          <a:lstStyle/>
          <a:p>
            <a:r>
              <a:rPr lang="en-US" dirty="0"/>
              <a:t>Observer Pattern</a:t>
            </a:r>
          </a:p>
        </p:txBody>
      </p:sp>
      <p:sp>
        <p:nvSpPr>
          <p:cNvPr id="3" name="Content Placeholder 2"/>
          <p:cNvSpPr>
            <a:spLocks noGrp="1"/>
          </p:cNvSpPr>
          <p:nvPr>
            <p:ph idx="1"/>
          </p:nvPr>
        </p:nvSpPr>
        <p:spPr>
          <a:xfrm>
            <a:off x="304800" y="1828800"/>
            <a:ext cx="8229600" cy="4389120"/>
          </a:xfrm>
        </p:spPr>
        <p:txBody>
          <a:bodyPr/>
          <a:lstStyle/>
          <a:p>
            <a:pPr algn="just"/>
            <a:r>
              <a:rPr lang="en-US" dirty="0"/>
              <a:t>The </a:t>
            </a:r>
            <a:r>
              <a:rPr lang="en-US" b="1" dirty="0"/>
              <a:t>observer pattern</a:t>
            </a:r>
            <a:r>
              <a:rPr lang="en-US" dirty="0"/>
              <a:t> (a subset of the asynchronous publish/subscribe pattern) is a software design pattern in which an object, called the subject, maintains a list of its dependents, called observers, and notifies them automatically of any state changes, usually by calling one of their methods. </a:t>
            </a:r>
          </a:p>
          <a:p>
            <a:pPr algn="just"/>
            <a:r>
              <a:rPr lang="en-US" dirty="0"/>
              <a:t>It is mainly used to implement distributed event handling systems.</a:t>
            </a:r>
          </a:p>
        </p:txBody>
      </p:sp>
      <p:pic>
        <p:nvPicPr>
          <p:cNvPr id="8194" name="Picture 2"/>
          <p:cNvPicPr>
            <a:picLocks noChangeAspect="1" noChangeArrowheads="1"/>
          </p:cNvPicPr>
          <p:nvPr/>
        </p:nvPicPr>
        <p:blipFill>
          <a:blip r:embed="rId2"/>
          <a:srcRect l="47692" t="45211"/>
          <a:stretch>
            <a:fillRect/>
          </a:stretch>
        </p:blipFill>
        <p:spPr bwMode="auto">
          <a:xfrm>
            <a:off x="7162800" y="0"/>
            <a:ext cx="1981200" cy="1752600"/>
          </a:xfrm>
          <a:prstGeom prst="rect">
            <a:avLst/>
          </a:prstGeom>
          <a:noFill/>
          <a:ln w="9525">
            <a:noFill/>
            <a:miter lim="800000"/>
            <a:headEnd/>
            <a:tailEnd/>
          </a:ln>
          <a:effectLst/>
        </p:spPr>
      </p:pic>
      <p:sp>
        <p:nvSpPr>
          <p:cNvPr id="5" name="Rectangle 4"/>
          <p:cNvSpPr/>
          <p:nvPr/>
        </p:nvSpPr>
        <p:spPr>
          <a:xfrm>
            <a:off x="3810000" y="5257800"/>
            <a:ext cx="4572000" cy="923330"/>
          </a:xfrm>
          <a:prstGeom prst="rect">
            <a:avLst/>
          </a:prstGeom>
        </p:spPr>
        <p:txBody>
          <a:bodyPr>
            <a:spAutoFit/>
          </a:bodyPr>
          <a:lstStyle/>
          <a:p>
            <a:pPr algn="just"/>
            <a:r>
              <a:rPr lang="en-US" dirty="0"/>
              <a:t>The "model" broadcasts to many possible "views", and each "view" can dialog with the "model"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533400"/>
            <a:ext cx="4027000"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Observer design pattern:</a:t>
            </a:r>
            <a:endParaRPr kumimoji="0" lang="en-US" sz="4400" b="0" i="0" u="none" strike="noStrike" cap="none" normalizeH="0" baseline="0" dirty="0">
              <a:ln>
                <a:noFill/>
              </a:ln>
              <a:solidFill>
                <a:schemeClr val="tx1"/>
              </a:solidFill>
              <a:effectLst/>
              <a:latin typeface="Arial" pitchFamily="34" charset="0"/>
            </a:endParaRPr>
          </a:p>
        </p:txBody>
      </p:sp>
      <p:sp>
        <p:nvSpPr>
          <p:cNvPr id="7170" name="Rectangle 2"/>
          <p:cNvSpPr>
            <a:spLocks noChangeArrowheads="1"/>
          </p:cNvSpPr>
          <p:nvPr/>
        </p:nvSpPr>
        <p:spPr bwMode="auto">
          <a:xfrm>
            <a:off x="0" y="1066800"/>
            <a:ext cx="9144000" cy="40011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P</a:t>
            </a:r>
            <a:r>
              <a:rPr kumimoji="0" lang="en-US" sz="20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urpose</a:t>
            </a:r>
            <a:endParaRPr kumimoji="0" lang="en-US" sz="4400" b="0" i="0" u="none" strike="noStrike" cap="none" normalizeH="0" baseline="0" dirty="0">
              <a:ln>
                <a:noFill/>
              </a:ln>
              <a:solidFill>
                <a:schemeClr val="tx1"/>
              </a:solidFill>
              <a:effectLst/>
              <a:latin typeface="Arial" pitchFamily="34" charset="0"/>
            </a:endParaRPr>
          </a:p>
        </p:txBody>
      </p:sp>
      <p:sp>
        <p:nvSpPr>
          <p:cNvPr id="7171" name="Rectangle 3"/>
          <p:cNvSpPr>
            <a:spLocks noChangeArrowheads="1"/>
          </p:cNvSpPr>
          <p:nvPr/>
        </p:nvSpPr>
        <p:spPr bwMode="auto">
          <a:xfrm>
            <a:off x="0" y="4057233"/>
            <a:ext cx="9144000" cy="2800767"/>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a:t>
            </a:r>
            <a:r>
              <a:rPr kumimoji="0" lang="en-US" sz="16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pplications</a:t>
            </a:r>
            <a:endParaRPr kumimoji="0" lang="en-US" sz="2000" b="0" i="0" u="none" strike="noStrike" cap="none" normalizeH="0" baseline="0" dirty="0">
              <a:ln>
                <a:noFill/>
              </a:ln>
              <a:solidFill>
                <a:schemeClr val="tx1"/>
              </a:solidFill>
              <a:effectLst/>
              <a:latin typeface="Arial" pitchFamily="34" charset="0"/>
            </a:endParaRPr>
          </a:p>
          <a:p>
            <a:pPr lvl="0">
              <a:buFont typeface="Wingdings" pitchFamily="2" charset="2"/>
              <a:buChar char="§"/>
            </a:pPr>
            <a:r>
              <a:rPr lang="en-IN" sz="2000" dirty="0"/>
              <a:t>When an abstraction has two aspects, one dependent on the other. Encapsulating these aspects in separate objects lets you vary and reuse them independently. </a:t>
            </a:r>
            <a:endParaRPr lang="en-US" sz="2000" dirty="0"/>
          </a:p>
          <a:p>
            <a:pPr lvl="0">
              <a:buFont typeface="Wingdings" pitchFamily="2" charset="2"/>
              <a:buChar char="§"/>
            </a:pPr>
            <a:r>
              <a:rPr lang="en-IN" sz="2000" dirty="0"/>
              <a:t>When a change to one object requires changing others, and you don't know how many objects need to be changed. </a:t>
            </a:r>
            <a:endParaRPr lang="en-US" sz="2000" dirty="0"/>
          </a:p>
          <a:p>
            <a:pPr lvl="0">
              <a:buFont typeface="Wingdings" pitchFamily="2" charset="2"/>
              <a:buChar char="§"/>
            </a:pPr>
            <a:r>
              <a:rPr lang="en-IN" sz="2000" dirty="0"/>
              <a:t>When an object should be able to notify other objects without making assumptions about who these objects are. In other words, you don't want these objects tightly coupled. </a:t>
            </a:r>
            <a:endParaRPr lang="en-US" sz="2000" dirty="0"/>
          </a:p>
        </p:txBody>
      </p:sp>
      <p:sp>
        <p:nvSpPr>
          <p:cNvPr id="7" name="Rectangle 6"/>
          <p:cNvSpPr/>
          <p:nvPr/>
        </p:nvSpPr>
        <p:spPr>
          <a:xfrm>
            <a:off x="228600" y="1524000"/>
            <a:ext cx="8915400" cy="646331"/>
          </a:xfrm>
          <a:prstGeom prst="rect">
            <a:avLst/>
          </a:prstGeom>
        </p:spPr>
        <p:txBody>
          <a:bodyPr wrap="square">
            <a:spAutoFit/>
          </a:bodyPr>
          <a:lstStyle/>
          <a:p>
            <a:pPr lvl="0">
              <a:buFont typeface="Wingdings" pitchFamily="2" charset="2"/>
              <a:buChar char="§"/>
            </a:pPr>
            <a:r>
              <a:rPr lang="en-IN" dirty="0"/>
              <a:t>Define a one-to-many dependency between objects so that when one object changes state, all its dependents are notified and updated automatically. </a:t>
            </a:r>
            <a:endParaRPr lang="en-US" dirty="0"/>
          </a:p>
        </p:txBody>
      </p:sp>
      <p:pic>
        <p:nvPicPr>
          <p:cNvPr id="9" name="Picture 8"/>
          <p:cNvPicPr/>
          <p:nvPr/>
        </p:nvPicPr>
        <p:blipFill>
          <a:blip r:embed="rId3"/>
          <a:srcRect/>
          <a:stretch>
            <a:fillRect/>
          </a:stretch>
        </p:blipFill>
        <p:spPr bwMode="auto">
          <a:xfrm>
            <a:off x="914400" y="2209800"/>
            <a:ext cx="7010400" cy="17526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1"/>
          <p:cNvSpPr>
            <a:spLocks noChangeArrowheads="1"/>
          </p:cNvSpPr>
          <p:nvPr/>
        </p:nvSpPr>
        <p:spPr bwMode="auto">
          <a:xfrm>
            <a:off x="0" y="990600"/>
            <a:ext cx="9144000" cy="369332"/>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I</a:t>
            </a:r>
            <a:r>
              <a:rPr kumimoji="0" lang="en-US"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nteraction</a:t>
            </a:r>
            <a:endParaRPr kumimoji="0" lang="en-US" sz="4000" b="0" i="0" u="none" strike="noStrike" cap="none" normalizeH="0" baseline="0" dirty="0">
              <a:ln>
                <a:noFill/>
              </a:ln>
              <a:solidFill>
                <a:schemeClr val="tx1"/>
              </a:solidFill>
              <a:effectLst/>
              <a:latin typeface="Arial" pitchFamily="34" charset="0"/>
            </a:endParaRPr>
          </a:p>
        </p:txBody>
      </p:sp>
      <p:pic>
        <p:nvPicPr>
          <p:cNvPr id="3" name="Picture 2" descr="C:\Program Files\StarUML\modules\staruml-pattern\pattern repository\GoF\Observer\Observer_Seq1.gif"/>
          <p:cNvPicPr/>
          <p:nvPr/>
        </p:nvPicPr>
        <p:blipFill>
          <a:blip r:embed="rId2"/>
          <a:srcRect/>
          <a:stretch>
            <a:fillRect/>
          </a:stretch>
        </p:blipFill>
        <p:spPr bwMode="auto">
          <a:xfrm>
            <a:off x="1828800" y="1524000"/>
            <a:ext cx="5638800" cy="3124200"/>
          </a:xfrm>
          <a:prstGeom prst="rect">
            <a:avLst/>
          </a:prstGeom>
          <a:noFill/>
          <a:ln w="9525">
            <a:noFill/>
            <a:miter lim="800000"/>
            <a:headEnd/>
            <a:tailEnd/>
          </a:ln>
        </p:spPr>
      </p:pic>
      <p:sp>
        <p:nvSpPr>
          <p:cNvPr id="5" name="Rectangle 4"/>
          <p:cNvSpPr/>
          <p:nvPr/>
        </p:nvSpPr>
        <p:spPr>
          <a:xfrm>
            <a:off x="0" y="4724400"/>
            <a:ext cx="8915400" cy="1631216"/>
          </a:xfrm>
          <a:prstGeom prst="rect">
            <a:avLst/>
          </a:prstGeom>
        </p:spPr>
        <p:txBody>
          <a:bodyPr wrap="square">
            <a:spAutoFit/>
          </a:bodyPr>
          <a:lstStyle/>
          <a:p>
            <a:pPr marL="342900" lvl="0" indent="-342900" fontAlgn="base">
              <a:spcBef>
                <a:spcPct val="0"/>
              </a:spcBef>
              <a:spcAft>
                <a:spcPct val="0"/>
              </a:spcAft>
              <a:buFont typeface="+mj-lt"/>
              <a:buAutoNum type="arabicPeriod"/>
              <a:tabLst>
                <a:tab pos="457200" algn="l"/>
              </a:tabLst>
            </a:pPr>
            <a:r>
              <a:rPr lang="en-US" sz="1600" dirty="0" err="1">
                <a:solidFill>
                  <a:prstClr val="black"/>
                </a:solidFill>
                <a:latin typeface="Verdana" pitchFamily="34" charset="0"/>
                <a:ea typeface="Times New Roman" pitchFamily="18" charset="0"/>
                <a:cs typeface="Times New Roman" pitchFamily="18" charset="0"/>
              </a:rPr>
              <a:t>ConcreteSubject</a:t>
            </a:r>
            <a:r>
              <a:rPr lang="en-US" sz="1600" dirty="0">
                <a:solidFill>
                  <a:prstClr val="black"/>
                </a:solidFill>
                <a:latin typeface="Verdana" pitchFamily="34" charset="0"/>
                <a:ea typeface="Times New Roman" pitchFamily="18" charset="0"/>
                <a:cs typeface="Times New Roman" pitchFamily="18" charset="0"/>
              </a:rPr>
              <a:t> notifies its observers whenever a change occurs that could make its observers' state inconsistent with its own. </a:t>
            </a:r>
            <a:endParaRPr lang="en-US" sz="2400" dirty="0">
              <a:solidFill>
                <a:prstClr val="black"/>
              </a:solidFill>
              <a:latin typeface="Arial" pitchFamily="34" charset="0"/>
            </a:endParaRPr>
          </a:p>
          <a:p>
            <a:pPr marL="342900" lvl="0" indent="-342900" eaLnBrk="0" fontAlgn="base" hangingPunct="0">
              <a:spcBef>
                <a:spcPct val="0"/>
              </a:spcBef>
              <a:spcAft>
                <a:spcPct val="0"/>
              </a:spcAft>
              <a:buFont typeface="+mj-lt"/>
              <a:buAutoNum type="arabicPeriod"/>
              <a:tabLst>
                <a:tab pos="457200" algn="l"/>
              </a:tabLst>
            </a:pPr>
            <a:r>
              <a:rPr lang="en-US" sz="1600" dirty="0">
                <a:solidFill>
                  <a:prstClr val="black"/>
                </a:solidFill>
                <a:latin typeface="Verdana" pitchFamily="34" charset="0"/>
                <a:ea typeface="Times New Roman" pitchFamily="18" charset="0"/>
                <a:cs typeface="Times New Roman" pitchFamily="18" charset="0"/>
              </a:rPr>
              <a:t>After being informed of a change in the concrete subject, a </a:t>
            </a:r>
            <a:r>
              <a:rPr lang="en-US" sz="1600" dirty="0" err="1">
                <a:solidFill>
                  <a:prstClr val="black"/>
                </a:solidFill>
                <a:latin typeface="Verdana" pitchFamily="34" charset="0"/>
                <a:ea typeface="Times New Roman" pitchFamily="18" charset="0"/>
                <a:cs typeface="Times New Roman" pitchFamily="18" charset="0"/>
              </a:rPr>
              <a:t>ConcreteObserver</a:t>
            </a:r>
            <a:r>
              <a:rPr lang="en-US" sz="1600" dirty="0">
                <a:solidFill>
                  <a:prstClr val="black"/>
                </a:solidFill>
                <a:latin typeface="Verdana" pitchFamily="34" charset="0"/>
                <a:ea typeface="Times New Roman" pitchFamily="18" charset="0"/>
                <a:cs typeface="Times New Roman" pitchFamily="18" charset="0"/>
              </a:rPr>
              <a:t> object may query the subject for information. </a:t>
            </a:r>
            <a:endParaRPr lang="en-US" sz="2400" dirty="0">
              <a:solidFill>
                <a:prstClr val="black"/>
              </a:solidFill>
              <a:latin typeface="Arial" pitchFamily="34" charset="0"/>
            </a:endParaRPr>
          </a:p>
          <a:p>
            <a:pPr marL="342900" lvl="0" indent="-342900" eaLnBrk="0" fontAlgn="base" hangingPunct="0">
              <a:spcBef>
                <a:spcPct val="0"/>
              </a:spcBef>
              <a:spcAft>
                <a:spcPct val="0"/>
              </a:spcAft>
              <a:buFont typeface="+mj-lt"/>
              <a:buAutoNum type="arabicPeriod"/>
              <a:tabLst>
                <a:tab pos="457200" algn="l"/>
              </a:tabLst>
            </a:pPr>
            <a:r>
              <a:rPr lang="en-US" sz="1600" dirty="0" err="1">
                <a:solidFill>
                  <a:prstClr val="black"/>
                </a:solidFill>
                <a:latin typeface="Verdana" pitchFamily="34" charset="0"/>
                <a:ea typeface="Times New Roman" pitchFamily="18" charset="0"/>
                <a:cs typeface="Times New Roman" pitchFamily="18" charset="0"/>
              </a:rPr>
              <a:t>ConcreteObserver</a:t>
            </a:r>
            <a:r>
              <a:rPr lang="en-US" sz="1600" dirty="0">
                <a:solidFill>
                  <a:prstClr val="black"/>
                </a:solidFill>
                <a:latin typeface="Verdana" pitchFamily="34" charset="0"/>
                <a:ea typeface="Times New Roman" pitchFamily="18" charset="0"/>
                <a:cs typeface="Times New Roman" pitchFamily="18" charset="0"/>
              </a:rPr>
              <a:t> uses this information to reconcile its state with that of the subject. </a:t>
            </a:r>
            <a:endParaRPr lang="en-US" sz="4000" dirty="0">
              <a:solidFill>
                <a:prstClr val="black"/>
              </a:solidFill>
              <a:latin typeface="Arial"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47888"/>
            <a:ext cx="7086600" cy="3719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1801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762000" y="609600"/>
            <a:ext cx="7772400" cy="5638800"/>
          </a:xfrm>
          <a:prstGeom prst="rect">
            <a:avLst/>
          </a:prstGeom>
          <a:noFill/>
          <a:ln w="9525">
            <a:noFill/>
            <a:miter lim="800000"/>
            <a:headEnd/>
            <a:tailEnd/>
          </a:ln>
          <a:effectLst/>
        </p:spPr>
      </p:pic>
    </p:spTree>
    <p:extLst>
      <p:ext uri="{BB962C8B-B14F-4D97-AF65-F5344CB8AC3E}">
        <p14:creationId xmlns:p14="http://schemas.microsoft.com/office/powerpoint/2010/main" val="1206880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533400" y="1371600"/>
            <a:ext cx="7971056" cy="4191000"/>
          </a:xfrm>
          <a:prstGeom prst="rect">
            <a:avLst/>
          </a:prstGeom>
          <a:noFill/>
          <a:ln w="9525">
            <a:noFill/>
            <a:miter lim="800000"/>
            <a:headEnd/>
            <a:tailEnd/>
          </a:ln>
          <a:effectLst/>
        </p:spPr>
      </p:pic>
    </p:spTree>
    <p:extLst>
      <p:ext uri="{BB962C8B-B14F-4D97-AF65-F5344CB8AC3E}">
        <p14:creationId xmlns:p14="http://schemas.microsoft.com/office/powerpoint/2010/main" val="3423705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Creational Patterns.</a:t>
            </a:r>
            <a:br>
              <a:rPr lang="en-US" b="1" dirty="0"/>
            </a:br>
            <a:endParaRPr lang="en-US" dirty="0"/>
          </a:p>
        </p:txBody>
      </p:sp>
      <p:sp>
        <p:nvSpPr>
          <p:cNvPr id="3" name="Content Placeholder 2"/>
          <p:cNvSpPr>
            <a:spLocks noGrp="1"/>
          </p:cNvSpPr>
          <p:nvPr>
            <p:ph idx="1"/>
          </p:nvPr>
        </p:nvSpPr>
        <p:spPr/>
        <p:txBody>
          <a:bodyPr/>
          <a:lstStyle/>
          <a:p>
            <a:r>
              <a:rPr lang="en-US" dirty="0"/>
              <a:t>These patterns focus on releasing coupling between two objects while creating them.</a:t>
            </a:r>
          </a:p>
          <a:p>
            <a:r>
              <a:rPr lang="en-US" dirty="0"/>
              <a:t>These reduce the coupling level by ramifying the new operator from the components.</a:t>
            </a:r>
          </a:p>
          <a:p>
            <a:r>
              <a:rPr lang="en-US" dirty="0"/>
              <a:t>These patterns have to do with class instantiation.</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219200"/>
            <a:ext cx="8077200" cy="1754326"/>
          </a:xfrm>
          <a:prstGeom prst="rect">
            <a:avLst/>
          </a:prstGeom>
        </p:spPr>
        <p:txBody>
          <a:bodyPr wrap="square">
            <a:spAutoFit/>
          </a:bodyPr>
          <a:lstStyle/>
          <a:p>
            <a:pPr algn="just"/>
            <a:r>
              <a:rPr lang="en-US" dirty="0"/>
              <a:t>The Observer defines a one-to-many relationship so that when one object changes state, the others are notified and updated automatically. Some auctions demonstrate this pattern. Each bidder possesses a numbered paddle that is used to indicate a bid. The auctioneer starts the bidding, and "observes" when a paddle is raised to accept the bid. The acceptance of the bid changes the bid price which is broadcast to all of the bidders in the form of a new bid.</a:t>
            </a:r>
          </a:p>
        </p:txBody>
      </p:sp>
      <p:sp>
        <p:nvSpPr>
          <p:cNvPr id="5" name="Rectangle 4"/>
          <p:cNvSpPr/>
          <p:nvPr/>
        </p:nvSpPr>
        <p:spPr>
          <a:xfrm>
            <a:off x="609600" y="685800"/>
            <a:ext cx="7010400" cy="400110"/>
          </a:xfrm>
          <a:prstGeom prst="rect">
            <a:avLst/>
          </a:prstGeom>
        </p:spPr>
        <p:txBody>
          <a:bodyPr wrap="square">
            <a:spAutoFit/>
          </a:bodyPr>
          <a:lstStyle/>
          <a:p>
            <a:r>
              <a:rPr lang="en-US" sz="2000" b="1" dirty="0"/>
              <a:t>Non-software examples of  Observer design patterns</a:t>
            </a:r>
          </a:p>
        </p:txBody>
      </p:sp>
      <p:pic>
        <p:nvPicPr>
          <p:cNvPr id="9218" name="Picture 2"/>
          <p:cNvPicPr>
            <a:picLocks noChangeAspect="1" noChangeArrowheads="1"/>
          </p:cNvPicPr>
          <p:nvPr/>
        </p:nvPicPr>
        <p:blipFill>
          <a:blip r:embed="rId3"/>
          <a:srcRect/>
          <a:stretch>
            <a:fillRect/>
          </a:stretch>
        </p:blipFill>
        <p:spPr bwMode="auto">
          <a:xfrm>
            <a:off x="2286000" y="3124200"/>
            <a:ext cx="5181600" cy="3364992"/>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914400"/>
            <a:ext cx="7696200" cy="400110"/>
          </a:xfrm>
          <a:prstGeom prst="rect">
            <a:avLst/>
          </a:prstGeom>
        </p:spPr>
        <p:txBody>
          <a:bodyPr wrap="square">
            <a:spAutoFit/>
          </a:bodyPr>
          <a:lstStyle/>
          <a:p>
            <a:r>
              <a:rPr lang="en-US" sz="2000" b="1" dirty="0"/>
              <a:t>Scenario on Observer Pattern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3276600"/>
            <a:ext cx="7315200" cy="646331"/>
          </a:xfrm>
          <a:prstGeom prst="rect">
            <a:avLst/>
          </a:prstGeom>
          <a:noFill/>
        </p:spPr>
        <p:txBody>
          <a:bodyPr wrap="square" rtlCol="0">
            <a:spAutoFit/>
          </a:bodyPr>
          <a:lstStyle/>
          <a:p>
            <a:pPr algn="ctr"/>
            <a:r>
              <a:rPr lang="en-US" sz="3600" b="1" dirty="0">
                <a:solidFill>
                  <a:srgbClr val="FF0000"/>
                </a:solidFill>
              </a:rPr>
              <a:t>Observer Pattern : Demo</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3657600" cy="667512"/>
          </a:xfrm>
        </p:spPr>
        <p:txBody>
          <a:bodyPr>
            <a:normAutofit fontScale="90000"/>
          </a:bodyPr>
          <a:lstStyle/>
          <a:p>
            <a:r>
              <a:rPr lang="en-US" sz="4400" dirty="0"/>
              <a:t>Scenario </a:t>
            </a:r>
          </a:p>
        </p:txBody>
      </p:sp>
      <p:sp>
        <p:nvSpPr>
          <p:cNvPr id="3" name="Content Placeholder 2"/>
          <p:cNvSpPr>
            <a:spLocks noGrp="1"/>
          </p:cNvSpPr>
          <p:nvPr>
            <p:ph idx="1"/>
          </p:nvPr>
        </p:nvSpPr>
        <p:spPr>
          <a:xfrm>
            <a:off x="457200" y="1676400"/>
            <a:ext cx="8229600" cy="4389120"/>
          </a:xfrm>
        </p:spPr>
        <p:txBody>
          <a:bodyPr>
            <a:normAutofit fontScale="70000" lnSpcReduction="20000"/>
          </a:bodyPr>
          <a:lstStyle/>
          <a:p>
            <a:r>
              <a:rPr lang="en-US" dirty="0"/>
              <a:t>The big boss comes into your office and says, “Someone’s been editing the</a:t>
            </a:r>
          </a:p>
          <a:p>
            <a:r>
              <a:rPr lang="en-US" dirty="0"/>
              <a:t>data in our central database — why wasn’t I informed?”</a:t>
            </a:r>
          </a:p>
          <a:p>
            <a:r>
              <a:rPr lang="en-US" dirty="0"/>
              <a:t>“How’s that?” you ask. “You want to be informed of </a:t>
            </a:r>
            <a:r>
              <a:rPr lang="en-US" i="1" dirty="0"/>
              <a:t>every edit that happens to</a:t>
            </a:r>
          </a:p>
          <a:p>
            <a:r>
              <a:rPr lang="en-US" dirty="0"/>
              <a:t>the data?” You know the boss is new on the job, but this is something even</a:t>
            </a:r>
          </a:p>
          <a:p>
            <a:r>
              <a:rPr lang="en-US" dirty="0"/>
              <a:t>more clueless than you’d expected.</a:t>
            </a:r>
          </a:p>
          <a:p>
            <a:r>
              <a:rPr lang="en-US" dirty="0"/>
              <a:t>“That’s right,” the boss says. “I want personal notification each time a record</a:t>
            </a:r>
          </a:p>
          <a:p>
            <a:r>
              <a:rPr lang="en-US" dirty="0"/>
              <a:t>is changed in the database. I want to keep an eye on what goes on around here.”</a:t>
            </a:r>
          </a:p>
          <a:p>
            <a:r>
              <a:rPr lang="en-US" dirty="0"/>
              <a:t>“You mean, like a memo?”</a:t>
            </a:r>
          </a:p>
          <a:p>
            <a:r>
              <a:rPr lang="en-US" dirty="0"/>
              <a:t>“Right.”</a:t>
            </a:r>
          </a:p>
          <a:p>
            <a:r>
              <a:rPr lang="en-US" dirty="0"/>
              <a:t>“Hmm,” you say. “I think I have a better idea. How about I use the Observer</a:t>
            </a:r>
          </a:p>
          <a:p>
            <a:r>
              <a:rPr lang="en-US" dirty="0"/>
              <a:t>design pattern and register you as a database observer?”</a:t>
            </a:r>
          </a:p>
          <a:p>
            <a:r>
              <a:rPr lang="en-US" dirty="0"/>
              <a:t>“Huh?” the boss asks.</a:t>
            </a:r>
          </a:p>
          <a:p>
            <a:r>
              <a:rPr lang="en-US" dirty="0"/>
              <a:t>“You’ll be notified each time the database is modified,” you say. “No memos</a:t>
            </a:r>
          </a:p>
          <a:p>
            <a:r>
              <a:rPr lang="en-US" dirty="0"/>
              <a:t>needed. It’ll all be done automatically, in code.”</a:t>
            </a:r>
          </a:p>
          <a:p>
            <a:r>
              <a:rPr lang="en-US" dirty="0"/>
              <a:t>“That’s all I ask,” the boss says, leaving.</a:t>
            </a:r>
          </a:p>
          <a:p>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7315200" cy="762000"/>
          </a:xfrm>
        </p:spPr>
        <p:txBody>
          <a:bodyPr>
            <a:normAutofit fontScale="90000"/>
          </a:bodyPr>
          <a:lstStyle/>
          <a:p>
            <a:r>
              <a:rPr lang="en-US" sz="3200" dirty="0"/>
              <a:t>Notifying Observers with the Observer Pattern</a:t>
            </a:r>
          </a:p>
        </p:txBody>
      </p:sp>
      <p:pic>
        <p:nvPicPr>
          <p:cNvPr id="4" name="Picture 2"/>
          <p:cNvPicPr>
            <a:picLocks noGrp="1" noChangeAspect="1" noChangeArrowheads="1"/>
          </p:cNvPicPr>
          <p:nvPr>
            <p:ph idx="1"/>
          </p:nvPr>
        </p:nvPicPr>
        <p:blipFill>
          <a:blip r:embed="rId2"/>
          <a:srcRect/>
          <a:stretch>
            <a:fillRect/>
          </a:stretch>
        </p:blipFill>
        <p:spPr bwMode="auto">
          <a:xfrm>
            <a:off x="1066800" y="1600201"/>
            <a:ext cx="6781800" cy="472440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229600" cy="1524000"/>
          </a:xfrm>
        </p:spPr>
        <p:txBody>
          <a:bodyPr>
            <a:normAutofit/>
          </a:bodyPr>
          <a:lstStyle/>
          <a:p>
            <a:r>
              <a:rPr lang="en-US" sz="2400" dirty="0"/>
              <a:t>At any time, an observer, such as Observer 1, can </a:t>
            </a:r>
            <a:r>
              <a:rPr lang="en-US" sz="2400" i="1" dirty="0"/>
              <a:t>unregister (ask to stop </a:t>
            </a:r>
            <a:r>
              <a:rPr lang="en-US" sz="2400" dirty="0"/>
              <a:t>receiving notifications — for example, it may be shutting down) with the subject, as shown in Figure</a:t>
            </a:r>
          </a:p>
        </p:txBody>
      </p:sp>
      <p:pic>
        <p:nvPicPr>
          <p:cNvPr id="4" name="Picture 2"/>
          <p:cNvPicPr>
            <a:picLocks noChangeAspect="1" noChangeArrowheads="1"/>
          </p:cNvPicPr>
          <p:nvPr/>
        </p:nvPicPr>
        <p:blipFill>
          <a:blip r:embed="rId2"/>
          <a:srcRect/>
          <a:stretch>
            <a:fillRect/>
          </a:stretch>
        </p:blipFill>
        <p:spPr bwMode="auto">
          <a:xfrm>
            <a:off x="1295400" y="2971800"/>
            <a:ext cx="6440311" cy="3260002"/>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4724400" cy="819912"/>
          </a:xfrm>
        </p:spPr>
        <p:txBody>
          <a:bodyPr>
            <a:normAutofit/>
          </a:bodyPr>
          <a:lstStyle/>
          <a:p>
            <a:r>
              <a:rPr lang="en-US" sz="4400" dirty="0"/>
              <a:t>Creating a subject</a:t>
            </a:r>
          </a:p>
        </p:txBody>
      </p:sp>
      <p:sp>
        <p:nvSpPr>
          <p:cNvPr id="3" name="Content Placeholder 2"/>
          <p:cNvSpPr>
            <a:spLocks noGrp="1"/>
          </p:cNvSpPr>
          <p:nvPr>
            <p:ph idx="1"/>
          </p:nvPr>
        </p:nvSpPr>
        <p:spPr/>
        <p:txBody>
          <a:bodyPr/>
          <a:lstStyle/>
          <a:p>
            <a:pPr algn="just"/>
            <a:r>
              <a:rPr lang="en-US" dirty="0"/>
              <a:t>The subject has to let observers register and has to notify them when an event occurs. </a:t>
            </a:r>
          </a:p>
          <a:p>
            <a:pPr algn="just"/>
            <a:r>
              <a:rPr lang="en-US" dirty="0"/>
              <a:t>According to the Subject interface, the three methods a subject has to implement in these examples are: </a:t>
            </a:r>
            <a:r>
              <a:rPr lang="en-US" dirty="0" err="1"/>
              <a:t>registerObserver</a:t>
            </a:r>
            <a:r>
              <a:rPr lang="en-US" dirty="0"/>
              <a:t>,</a:t>
            </a:r>
          </a:p>
          <a:p>
            <a:pPr algn="just"/>
            <a:r>
              <a:rPr lang="en-US" dirty="0" err="1"/>
              <a:t>removeObserver</a:t>
            </a:r>
            <a:r>
              <a:rPr lang="en-US" dirty="0"/>
              <a:t>, and </a:t>
            </a:r>
            <a:r>
              <a:rPr lang="en-US" dirty="0" err="1"/>
              <a:t>notifyObservers</a:t>
            </a:r>
            <a:r>
              <a:rPr lang="en-US" dirty="0"/>
              <a:t>. </a:t>
            </a:r>
          </a:p>
          <a:p>
            <a:pPr algn="just"/>
            <a:r>
              <a:rPr lang="en-US" dirty="0"/>
              <a:t>That’s what does in this example.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Subject</a:t>
            </a:r>
          </a:p>
        </p:txBody>
      </p:sp>
      <p:sp>
        <p:nvSpPr>
          <p:cNvPr id="3" name="Content Placeholder 2"/>
          <p:cNvSpPr>
            <a:spLocks noGrp="1"/>
          </p:cNvSpPr>
          <p:nvPr>
            <p:ph idx="1"/>
          </p:nvPr>
        </p:nvSpPr>
        <p:spPr/>
        <p:txBody>
          <a:bodyPr>
            <a:normAutofit fontScale="62500" lnSpcReduction="20000"/>
          </a:bodyPr>
          <a:lstStyle/>
          <a:p>
            <a:r>
              <a:rPr lang="en-US" dirty="0"/>
              <a:t>import </a:t>
            </a:r>
            <a:r>
              <a:rPr lang="en-US" dirty="0" err="1"/>
              <a:t>java.util</a:t>
            </a:r>
            <a:r>
              <a:rPr lang="en-US" dirty="0"/>
              <a:t>.*;</a:t>
            </a:r>
          </a:p>
          <a:p>
            <a:r>
              <a:rPr lang="en-US" dirty="0"/>
              <a:t>public class Database implements Subject</a:t>
            </a:r>
          </a:p>
          <a:p>
            <a:r>
              <a:rPr lang="en-US" dirty="0"/>
              <a:t>{</a:t>
            </a:r>
          </a:p>
          <a:p>
            <a:r>
              <a:rPr lang="en-US" dirty="0"/>
              <a:t>private Vector&lt;Observer&gt; observers;</a:t>
            </a:r>
          </a:p>
          <a:p>
            <a:r>
              <a:rPr lang="en-US" dirty="0"/>
              <a:t>public Database()</a:t>
            </a:r>
          </a:p>
          <a:p>
            <a:r>
              <a:rPr lang="en-US" dirty="0"/>
              <a:t>{</a:t>
            </a:r>
          </a:p>
          <a:p>
            <a:r>
              <a:rPr lang="en-US" dirty="0"/>
              <a:t>observers = new Vector&lt;Observer&gt;();</a:t>
            </a:r>
          </a:p>
          <a:p>
            <a:r>
              <a:rPr lang="en-US" dirty="0"/>
              <a:t>}</a:t>
            </a:r>
          </a:p>
          <a:p>
            <a:r>
              <a:rPr lang="en-US" b="1" dirty="0"/>
              <a:t>public void </a:t>
            </a:r>
            <a:r>
              <a:rPr lang="en-US" b="1" dirty="0" err="1"/>
              <a:t>registerObserver</a:t>
            </a:r>
            <a:r>
              <a:rPr lang="en-US" b="1" dirty="0"/>
              <a:t>(Observer o)</a:t>
            </a:r>
          </a:p>
          <a:p>
            <a:r>
              <a:rPr lang="en-US" b="1" dirty="0"/>
              <a:t>{</a:t>
            </a:r>
          </a:p>
          <a:p>
            <a:r>
              <a:rPr lang="en-US" b="1" dirty="0" err="1"/>
              <a:t>observers.add</a:t>
            </a:r>
            <a:r>
              <a:rPr lang="en-US" b="1" dirty="0"/>
              <a:t>(o);</a:t>
            </a:r>
          </a:p>
          <a:p>
            <a:r>
              <a:rPr lang="en-US" b="1" dirty="0"/>
              <a:t>}</a:t>
            </a:r>
          </a:p>
          <a:p>
            <a:r>
              <a:rPr lang="en-US" b="1" dirty="0"/>
              <a:t>public void </a:t>
            </a:r>
            <a:r>
              <a:rPr lang="en-US" b="1" dirty="0" err="1"/>
              <a:t>removeObserver</a:t>
            </a:r>
            <a:r>
              <a:rPr lang="en-US" b="1" dirty="0"/>
              <a:t>(Observer o)</a:t>
            </a:r>
          </a:p>
          <a:p>
            <a:r>
              <a:rPr lang="en-US" b="1" dirty="0"/>
              <a:t>{</a:t>
            </a:r>
          </a:p>
          <a:p>
            <a:r>
              <a:rPr lang="en-US" b="1" dirty="0" err="1"/>
              <a:t>observers.remove</a:t>
            </a:r>
            <a:r>
              <a:rPr lang="en-US" b="1" dirty="0"/>
              <a:t>(o);</a:t>
            </a:r>
          </a:p>
          <a:p>
            <a:r>
              <a:rPr lang="en-US" b="1" dirty="0"/>
              <a:t>}</a:t>
            </a:r>
            <a:endParaRPr lang="en-US" dirty="0"/>
          </a:p>
          <a:p>
            <a:endParaRPr lang="en-US"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Here’s what the </a:t>
            </a:r>
            <a:r>
              <a:rPr lang="en-US" dirty="0" err="1"/>
              <a:t>editRecord</a:t>
            </a:r>
            <a:r>
              <a:rPr lang="en-US" dirty="0"/>
              <a:t> method looks like: When this method is called,</a:t>
            </a:r>
          </a:p>
          <a:p>
            <a:r>
              <a:rPr lang="en-US" dirty="0"/>
              <a:t>you pass it the database operation you want to perform and the record you want to work on, both as strings in this example. </a:t>
            </a:r>
          </a:p>
          <a:p>
            <a:r>
              <a:rPr lang="en-US" dirty="0"/>
              <a:t>Those strings are stored so they can be passed on to the observers. After the strings are stored, the </a:t>
            </a:r>
            <a:r>
              <a:rPr lang="en-US" dirty="0" err="1"/>
              <a:t>notifyObservers</a:t>
            </a:r>
            <a:r>
              <a:rPr lang="en-US" dirty="0"/>
              <a:t> method, coming up next, is called to notify all observers</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47500" lnSpcReduction="20000"/>
          </a:bodyPr>
          <a:lstStyle/>
          <a:p>
            <a:r>
              <a:rPr lang="en-US" dirty="0"/>
              <a:t>import </a:t>
            </a:r>
            <a:r>
              <a:rPr lang="en-US" dirty="0" err="1"/>
              <a:t>java.util</a:t>
            </a:r>
            <a:r>
              <a:rPr lang="en-US" dirty="0"/>
              <a:t>.*;</a:t>
            </a:r>
          </a:p>
          <a:p>
            <a:r>
              <a:rPr lang="en-US" dirty="0"/>
              <a:t>public class Database implements Subject</a:t>
            </a:r>
          </a:p>
          <a:p>
            <a:r>
              <a:rPr lang="en-US" dirty="0"/>
              <a:t>{</a:t>
            </a:r>
          </a:p>
          <a:p>
            <a:r>
              <a:rPr lang="en-US" dirty="0"/>
              <a:t>private Vector&lt;Observer&gt; observers;</a:t>
            </a:r>
          </a:p>
          <a:p>
            <a:r>
              <a:rPr lang="en-US" dirty="0"/>
              <a:t>private String operation;</a:t>
            </a:r>
          </a:p>
          <a:p>
            <a:r>
              <a:rPr lang="en-US" dirty="0"/>
              <a:t>private String record;</a:t>
            </a:r>
          </a:p>
          <a:p>
            <a:r>
              <a:rPr lang="en-US" dirty="0"/>
              <a:t>.</a:t>
            </a:r>
          </a:p>
          <a:p>
            <a:r>
              <a:rPr lang="en-US" dirty="0"/>
              <a:t>.</a:t>
            </a:r>
          </a:p>
          <a:p>
            <a:r>
              <a:rPr lang="en-US" dirty="0"/>
              <a:t>.</a:t>
            </a:r>
          </a:p>
          <a:p>
            <a:r>
              <a:rPr lang="en-US" b="1" dirty="0"/>
              <a:t>public void </a:t>
            </a:r>
            <a:r>
              <a:rPr lang="en-US" b="1" dirty="0" err="1"/>
              <a:t>notifyObservers</a:t>
            </a:r>
            <a:r>
              <a:rPr lang="en-US" b="1" dirty="0"/>
              <a:t>()</a:t>
            </a:r>
          </a:p>
          <a:p>
            <a:r>
              <a:rPr lang="en-US" b="1" dirty="0"/>
              <a:t>{</a:t>
            </a:r>
          </a:p>
          <a:p>
            <a:r>
              <a:rPr lang="en-US" b="1" dirty="0"/>
              <a:t>for (</a:t>
            </a:r>
            <a:r>
              <a:rPr lang="en-US" b="1" dirty="0" err="1"/>
              <a:t>int</a:t>
            </a:r>
            <a:r>
              <a:rPr lang="en-US" b="1" dirty="0"/>
              <a:t> </a:t>
            </a:r>
            <a:r>
              <a:rPr lang="en-US" b="1" dirty="0" err="1"/>
              <a:t>loopIndex</a:t>
            </a:r>
            <a:r>
              <a:rPr lang="en-US" b="1" dirty="0"/>
              <a:t> = 0; </a:t>
            </a:r>
            <a:r>
              <a:rPr lang="en-US" b="1" dirty="0" err="1"/>
              <a:t>loopIndex</a:t>
            </a:r>
            <a:r>
              <a:rPr lang="en-US" b="1" dirty="0"/>
              <a:t> &lt; </a:t>
            </a:r>
            <a:r>
              <a:rPr lang="en-US" b="1" dirty="0" err="1"/>
              <a:t>observers.size</a:t>
            </a:r>
            <a:r>
              <a:rPr lang="en-US" b="1" dirty="0"/>
              <a:t>(); </a:t>
            </a:r>
            <a:r>
              <a:rPr lang="en-US" b="1" dirty="0" err="1"/>
              <a:t>loopIndex</a:t>
            </a:r>
            <a:r>
              <a:rPr lang="en-US" b="1" dirty="0"/>
              <a:t>++) {</a:t>
            </a:r>
          </a:p>
          <a:p>
            <a:r>
              <a:rPr lang="en-US" b="1" dirty="0"/>
              <a:t>Observer </a:t>
            </a:r>
            <a:r>
              <a:rPr lang="en-US" b="1" dirty="0" err="1"/>
              <a:t>observer</a:t>
            </a:r>
            <a:r>
              <a:rPr lang="en-US" b="1" dirty="0"/>
              <a:t> = (Observer)</a:t>
            </a:r>
            <a:r>
              <a:rPr lang="en-US" b="1" dirty="0" err="1"/>
              <a:t>observers.get</a:t>
            </a:r>
            <a:r>
              <a:rPr lang="en-US" b="1" dirty="0"/>
              <a:t>(</a:t>
            </a:r>
            <a:r>
              <a:rPr lang="en-US" b="1" dirty="0" err="1"/>
              <a:t>loopIndex</a:t>
            </a:r>
            <a:r>
              <a:rPr lang="en-US" b="1" dirty="0"/>
              <a:t>);</a:t>
            </a:r>
          </a:p>
          <a:p>
            <a:r>
              <a:rPr lang="en-US" b="1" dirty="0" err="1"/>
              <a:t>observer.update</a:t>
            </a:r>
            <a:r>
              <a:rPr lang="en-US" b="1" dirty="0"/>
              <a:t>(operation, record);</a:t>
            </a:r>
          </a:p>
          <a:p>
            <a:r>
              <a:rPr lang="en-US" b="1" dirty="0"/>
              <a:t>}</a:t>
            </a:r>
          </a:p>
          <a:p>
            <a:r>
              <a:rPr lang="en-US" b="1" dirty="0"/>
              <a:t>}</a:t>
            </a:r>
          </a:p>
          <a:p>
            <a:r>
              <a:rPr lang="en-US" dirty="0"/>
              <a:t>public void </a:t>
            </a:r>
            <a:r>
              <a:rPr lang="en-US" dirty="0" err="1"/>
              <a:t>editRecord</a:t>
            </a:r>
            <a:r>
              <a:rPr lang="en-US" dirty="0"/>
              <a:t>(String operation, String record)</a:t>
            </a:r>
          </a:p>
          <a:p>
            <a:r>
              <a:rPr lang="en-US" dirty="0"/>
              <a:t>{</a:t>
            </a:r>
          </a:p>
          <a:p>
            <a:r>
              <a:rPr lang="en-US" dirty="0" err="1"/>
              <a:t>this.operation</a:t>
            </a:r>
            <a:r>
              <a:rPr lang="en-US" dirty="0"/>
              <a:t> = operation;</a:t>
            </a:r>
          </a:p>
          <a:p>
            <a:r>
              <a:rPr lang="en-US" dirty="0" err="1"/>
              <a:t>this.record</a:t>
            </a:r>
            <a:r>
              <a:rPr lang="en-US" dirty="0"/>
              <a:t> = record;</a:t>
            </a:r>
          </a:p>
          <a:p>
            <a:r>
              <a:rPr lang="en-US" dirty="0" err="1"/>
              <a:t>notifyObservers</a:t>
            </a:r>
            <a:r>
              <a:rPr lang="en-US" dirty="0"/>
              <a:t>();</a:t>
            </a:r>
          </a:p>
          <a:p>
            <a:r>
              <a:rPr lang="en-US" dirty="0"/>
              <a:t>}</a:t>
            </a:r>
          </a:p>
          <a:p>
            <a:r>
              <a:rPr lang="en-US" dirty="0"/>
              <a:t>}</a:t>
            </a:r>
          </a:p>
          <a:p>
            <a:endParaRPr lang="en-US"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Design Pattern Distribution</a:t>
            </a:r>
          </a:p>
        </p:txBody>
      </p:sp>
      <p:sp>
        <p:nvSpPr>
          <p:cNvPr id="3" name="Content Placeholder 2"/>
          <p:cNvSpPr>
            <a:spLocks noGrp="1"/>
          </p:cNvSpPr>
          <p:nvPr>
            <p:ph idx="1"/>
          </p:nvPr>
        </p:nvSpPr>
        <p:spPr/>
        <p:txBody>
          <a:bodyPr/>
          <a:lstStyle/>
          <a:p>
            <a:pPr>
              <a:buNone/>
            </a:pPr>
            <a:r>
              <a:rPr lang="en-US" b="1" dirty="0"/>
              <a:t>Creational Patterns.</a:t>
            </a:r>
          </a:p>
          <a:p>
            <a:r>
              <a:rPr lang="en-US" dirty="0"/>
              <a:t>Abstract factory</a:t>
            </a:r>
          </a:p>
          <a:p>
            <a:r>
              <a:rPr lang="en-US" dirty="0"/>
              <a:t>Factory Method</a:t>
            </a:r>
          </a:p>
          <a:p>
            <a:r>
              <a:rPr lang="en-US" dirty="0"/>
              <a:t>Builder</a:t>
            </a:r>
          </a:p>
          <a:p>
            <a:r>
              <a:rPr lang="en-US" dirty="0"/>
              <a:t>Prototype</a:t>
            </a:r>
          </a:p>
          <a:p>
            <a:r>
              <a:rPr lang="en-US" dirty="0"/>
              <a:t>Singleton</a:t>
            </a:r>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Creating observers</a:t>
            </a:r>
            <a:br>
              <a:rPr lang="en-US" dirty="0"/>
            </a:br>
            <a:endParaRPr lang="en-US" dirty="0"/>
          </a:p>
        </p:txBody>
      </p:sp>
      <p:sp>
        <p:nvSpPr>
          <p:cNvPr id="3" name="Content Placeholder 2"/>
          <p:cNvSpPr>
            <a:spLocks noGrp="1"/>
          </p:cNvSpPr>
          <p:nvPr>
            <p:ph idx="1"/>
          </p:nvPr>
        </p:nvSpPr>
        <p:spPr/>
        <p:txBody>
          <a:bodyPr>
            <a:normAutofit fontScale="70000" lnSpcReduction="20000"/>
          </a:bodyPr>
          <a:lstStyle/>
          <a:p>
            <a:r>
              <a:rPr lang="en-US" dirty="0"/>
              <a:t>To create an observer, you just have to implement the Observer interface you’ve created, which has only one method, update. </a:t>
            </a:r>
          </a:p>
          <a:p>
            <a:r>
              <a:rPr lang="en-US" dirty="0"/>
              <a:t>Here’s what creating an observer for the archives, which I’ll call the</a:t>
            </a:r>
          </a:p>
          <a:p>
            <a:r>
              <a:rPr lang="en-US" dirty="0" err="1"/>
              <a:t>Archiver</a:t>
            </a:r>
            <a:r>
              <a:rPr lang="en-US" dirty="0"/>
              <a:t> class, looks like:</a:t>
            </a:r>
          </a:p>
          <a:p>
            <a:r>
              <a:rPr lang="en-US" b="1" dirty="0">
                <a:solidFill>
                  <a:schemeClr val="accent2">
                    <a:lumMod val="75000"/>
                  </a:schemeClr>
                </a:solidFill>
              </a:rPr>
              <a:t>public class </a:t>
            </a:r>
            <a:r>
              <a:rPr lang="en-US" b="1" dirty="0" err="1">
                <a:solidFill>
                  <a:schemeClr val="accent2">
                    <a:lumMod val="75000"/>
                  </a:schemeClr>
                </a:solidFill>
              </a:rPr>
              <a:t>Archiver</a:t>
            </a:r>
            <a:r>
              <a:rPr lang="en-US" b="1" dirty="0">
                <a:solidFill>
                  <a:schemeClr val="accent2">
                    <a:lumMod val="75000"/>
                  </a:schemeClr>
                </a:solidFill>
              </a:rPr>
              <a:t> implements Observer</a:t>
            </a:r>
          </a:p>
          <a:p>
            <a:r>
              <a:rPr lang="en-US" b="1" dirty="0">
                <a:solidFill>
                  <a:schemeClr val="accent2">
                    <a:lumMod val="75000"/>
                  </a:schemeClr>
                </a:solidFill>
              </a:rPr>
              <a:t>{</a:t>
            </a:r>
          </a:p>
          <a:p>
            <a:r>
              <a:rPr lang="en-US" b="1" dirty="0">
                <a:solidFill>
                  <a:schemeClr val="accent2">
                    <a:lumMod val="75000"/>
                  </a:schemeClr>
                </a:solidFill>
              </a:rPr>
              <a:t>public </a:t>
            </a:r>
            <a:r>
              <a:rPr lang="en-US" b="1" dirty="0" err="1">
                <a:solidFill>
                  <a:schemeClr val="accent2">
                    <a:lumMod val="75000"/>
                  </a:schemeClr>
                </a:solidFill>
              </a:rPr>
              <a:t>Archiver</a:t>
            </a:r>
            <a:r>
              <a:rPr lang="en-US" b="1" dirty="0">
                <a:solidFill>
                  <a:schemeClr val="accent2">
                    <a:lumMod val="75000"/>
                  </a:schemeClr>
                </a:solidFill>
              </a:rPr>
              <a:t>()</a:t>
            </a:r>
          </a:p>
          <a:p>
            <a:r>
              <a:rPr lang="en-US" b="1" dirty="0">
                <a:solidFill>
                  <a:schemeClr val="accent2">
                    <a:lumMod val="75000"/>
                  </a:schemeClr>
                </a:solidFill>
              </a:rPr>
              <a:t>{</a:t>
            </a:r>
          </a:p>
          <a:p>
            <a:r>
              <a:rPr lang="en-US" b="1" dirty="0">
                <a:solidFill>
                  <a:schemeClr val="accent2">
                    <a:lumMod val="75000"/>
                  </a:schemeClr>
                </a:solidFill>
              </a:rPr>
              <a:t>}</a:t>
            </a:r>
          </a:p>
          <a:p>
            <a:r>
              <a:rPr lang="en-US" b="1" dirty="0">
                <a:solidFill>
                  <a:schemeClr val="accent2">
                    <a:lumMod val="75000"/>
                  </a:schemeClr>
                </a:solidFill>
              </a:rPr>
              <a:t>public void update(String operation, String record)</a:t>
            </a:r>
          </a:p>
          <a:p>
            <a:r>
              <a:rPr lang="en-US" b="1" dirty="0">
                <a:solidFill>
                  <a:schemeClr val="accent2">
                    <a:lumMod val="75000"/>
                  </a:schemeClr>
                </a:solidFill>
              </a:rPr>
              <a:t>{</a:t>
            </a:r>
          </a:p>
          <a:p>
            <a:r>
              <a:rPr lang="en-US" b="1" dirty="0" err="1">
                <a:solidFill>
                  <a:schemeClr val="accent2">
                    <a:lumMod val="75000"/>
                  </a:schemeClr>
                </a:solidFill>
              </a:rPr>
              <a:t>System.out.println</a:t>
            </a:r>
            <a:r>
              <a:rPr lang="en-US" b="1" dirty="0">
                <a:solidFill>
                  <a:schemeClr val="accent2">
                    <a:lumMod val="75000"/>
                  </a:schemeClr>
                </a:solidFill>
              </a:rPr>
              <a:t>(“The </a:t>
            </a:r>
            <a:r>
              <a:rPr lang="en-US" b="1" dirty="0" err="1">
                <a:solidFill>
                  <a:schemeClr val="accent2">
                    <a:lumMod val="75000"/>
                  </a:schemeClr>
                </a:solidFill>
              </a:rPr>
              <a:t>archiver</a:t>
            </a:r>
            <a:r>
              <a:rPr lang="en-US" b="1" dirty="0">
                <a:solidFill>
                  <a:schemeClr val="accent2">
                    <a:lumMod val="75000"/>
                  </a:schemeClr>
                </a:solidFill>
              </a:rPr>
              <a:t> says a “ + operation +</a:t>
            </a:r>
          </a:p>
          <a:p>
            <a:r>
              <a:rPr lang="en-US" b="1" dirty="0">
                <a:solidFill>
                  <a:schemeClr val="accent2">
                    <a:lumMod val="75000"/>
                  </a:schemeClr>
                </a:solidFill>
              </a:rPr>
              <a:t>“ operation was performed on “ + record);</a:t>
            </a:r>
          </a:p>
          <a:p>
            <a:r>
              <a:rPr lang="en-US" b="1" dirty="0">
                <a:solidFill>
                  <a:schemeClr val="accent2">
                    <a:lumMod val="75000"/>
                  </a:schemeClr>
                </a:solidFill>
              </a:rPr>
              <a:t>}</a:t>
            </a:r>
          </a:p>
          <a:p>
            <a:r>
              <a:rPr lang="en-US" b="1" dirty="0">
                <a:solidFill>
                  <a:schemeClr val="accent2">
                    <a:lumMod val="75000"/>
                  </a:schemeClr>
                </a:solidFill>
              </a:rPr>
              <a:t>}</a:t>
            </a:r>
          </a:p>
          <a:p>
            <a:endParaRPr lang="en-US" dirty="0"/>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Testing the Database observers</a:t>
            </a:r>
            <a:br>
              <a:rPr lang="en-US" dirty="0"/>
            </a:br>
            <a:endParaRPr lang="en-US" dirty="0"/>
          </a:p>
        </p:txBody>
      </p:sp>
      <p:sp>
        <p:nvSpPr>
          <p:cNvPr id="3" name="Content Placeholder 2"/>
          <p:cNvSpPr>
            <a:spLocks noGrp="1"/>
          </p:cNvSpPr>
          <p:nvPr>
            <p:ph idx="1"/>
          </p:nvPr>
        </p:nvSpPr>
        <p:spPr/>
        <p:txBody>
          <a:bodyPr>
            <a:normAutofit fontScale="85000" lnSpcReduction="20000"/>
          </a:bodyPr>
          <a:lstStyle/>
          <a:p>
            <a:r>
              <a:rPr lang="en-US" dirty="0"/>
              <a:t>public class </a:t>
            </a:r>
            <a:r>
              <a:rPr lang="en-US" dirty="0" err="1"/>
              <a:t>TestObserver</a:t>
            </a:r>
            <a:endParaRPr lang="en-US" dirty="0"/>
          </a:p>
          <a:p>
            <a:r>
              <a:rPr lang="en-US" dirty="0"/>
              <a:t>{</a:t>
            </a:r>
          </a:p>
          <a:p>
            <a:r>
              <a:rPr lang="en-US" dirty="0"/>
              <a:t>public static void main(String </a:t>
            </a:r>
            <a:r>
              <a:rPr lang="en-US" dirty="0" err="1"/>
              <a:t>args</a:t>
            </a:r>
            <a:r>
              <a:rPr lang="en-US" dirty="0"/>
              <a:t>[])</a:t>
            </a:r>
          </a:p>
          <a:p>
            <a:r>
              <a:rPr lang="en-US" dirty="0"/>
              <a:t>{</a:t>
            </a:r>
          </a:p>
          <a:p>
            <a:r>
              <a:rPr lang="en-US" dirty="0"/>
              <a:t>Database </a:t>
            </a:r>
            <a:r>
              <a:rPr lang="en-US" dirty="0" err="1"/>
              <a:t>database</a:t>
            </a:r>
            <a:r>
              <a:rPr lang="en-US" dirty="0"/>
              <a:t> = new Database();</a:t>
            </a:r>
          </a:p>
          <a:p>
            <a:r>
              <a:rPr lang="en-US" dirty="0" err="1"/>
              <a:t>Archiver</a:t>
            </a:r>
            <a:r>
              <a:rPr lang="en-US" dirty="0"/>
              <a:t> </a:t>
            </a:r>
            <a:r>
              <a:rPr lang="en-US" dirty="0" err="1"/>
              <a:t>archiver</a:t>
            </a:r>
            <a:r>
              <a:rPr lang="en-US" dirty="0"/>
              <a:t> = new </a:t>
            </a:r>
            <a:r>
              <a:rPr lang="en-US" dirty="0" err="1"/>
              <a:t>Archiver</a:t>
            </a:r>
            <a:r>
              <a:rPr lang="en-US" dirty="0"/>
              <a:t>();</a:t>
            </a:r>
          </a:p>
          <a:p>
            <a:r>
              <a:rPr lang="en-US" dirty="0"/>
              <a:t>Client </a:t>
            </a:r>
            <a:r>
              <a:rPr lang="en-US" dirty="0" err="1"/>
              <a:t>client</a:t>
            </a:r>
            <a:r>
              <a:rPr lang="en-US" dirty="0"/>
              <a:t> = new Client();</a:t>
            </a:r>
          </a:p>
          <a:p>
            <a:r>
              <a:rPr lang="en-US" dirty="0"/>
              <a:t>Boss </a:t>
            </a:r>
            <a:r>
              <a:rPr lang="en-US" dirty="0" err="1"/>
              <a:t>boss</a:t>
            </a:r>
            <a:r>
              <a:rPr lang="en-US" dirty="0"/>
              <a:t> = new Boss();</a:t>
            </a:r>
          </a:p>
          <a:p>
            <a:r>
              <a:rPr lang="en-US" b="1" dirty="0" err="1"/>
              <a:t>database.registerObserver</a:t>
            </a:r>
            <a:r>
              <a:rPr lang="en-US" b="1" dirty="0"/>
              <a:t>(</a:t>
            </a:r>
            <a:r>
              <a:rPr lang="en-US" b="1" dirty="0" err="1"/>
              <a:t>archiver</a:t>
            </a:r>
            <a:r>
              <a:rPr lang="en-US" b="1" dirty="0"/>
              <a:t>);</a:t>
            </a:r>
          </a:p>
          <a:p>
            <a:r>
              <a:rPr lang="en-US" b="1" dirty="0" err="1"/>
              <a:t>database.registerObserver</a:t>
            </a:r>
            <a:r>
              <a:rPr lang="en-US" b="1" dirty="0"/>
              <a:t>(client);</a:t>
            </a:r>
          </a:p>
          <a:p>
            <a:r>
              <a:rPr lang="en-US" b="1" dirty="0" err="1"/>
              <a:t>database.registerObserver</a:t>
            </a:r>
            <a:r>
              <a:rPr lang="en-US" b="1" dirty="0"/>
              <a:t>(boss);</a:t>
            </a:r>
          </a:p>
          <a:p>
            <a:r>
              <a:rPr lang="en-US" b="1" dirty="0" err="1"/>
              <a:t>database.editRecord</a:t>
            </a:r>
            <a:r>
              <a:rPr lang="en-US" b="1" dirty="0"/>
              <a:t>(“delete”, “record 1”);</a:t>
            </a:r>
            <a:r>
              <a:rPr lang="en-US" dirty="0"/>
              <a:t>}</a:t>
            </a:r>
          </a:p>
          <a:p>
            <a:r>
              <a:rPr lang="en-US" dirty="0"/>
              <a:t>}</a:t>
            </a:r>
          </a:p>
          <a:p>
            <a:endParaRPr lang="en-US" dirty="0"/>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Excellent. All the observers were notified, which is just what you want. That’s an implementation of the Observer design pattern. </a:t>
            </a:r>
          </a:p>
          <a:p>
            <a:r>
              <a:rPr lang="en-US" dirty="0"/>
              <a:t>It’s more flexible than hard coding everything into one unbreakable block and allows you to add or remove observers at runtime. </a:t>
            </a:r>
          </a:p>
          <a:p>
            <a:r>
              <a:rPr lang="en-US" dirty="0"/>
              <a:t>It couples your objects loosely, which is something you should strive for, and builds composite objects using “has-a” relationships.</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5486400" cy="1124712"/>
          </a:xfrm>
        </p:spPr>
        <p:txBody>
          <a:bodyPr>
            <a:noAutofit/>
          </a:bodyPr>
          <a:lstStyle/>
          <a:p>
            <a:r>
              <a:rPr lang="en-US" sz="2800" dirty="0"/>
              <a:t>Using Java’s Observer Interface and Observable Class</a:t>
            </a:r>
          </a:p>
        </p:txBody>
      </p:sp>
      <p:sp>
        <p:nvSpPr>
          <p:cNvPr id="3" name="Content Placeholder 2"/>
          <p:cNvSpPr>
            <a:spLocks noGrp="1"/>
          </p:cNvSpPr>
          <p:nvPr>
            <p:ph idx="1"/>
          </p:nvPr>
        </p:nvSpPr>
        <p:spPr/>
        <p:txBody>
          <a:bodyPr/>
          <a:lstStyle/>
          <a:p>
            <a:r>
              <a:rPr lang="en-US" dirty="0"/>
              <a:t>Java already comes with some built-in support for creating observer-based code, but, as you’re going to see, it’s not as flexible as the code discussed earlier in this phase. </a:t>
            </a:r>
          </a:p>
          <a:p>
            <a:r>
              <a:rPr lang="en-US" dirty="0"/>
              <a:t>Java’s support here is based on the Observer interface and the Observable class.</a:t>
            </a:r>
          </a:p>
          <a:p>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6629400" cy="475488"/>
          </a:xfrm>
        </p:spPr>
        <p:txBody>
          <a:bodyPr>
            <a:normAutofit fontScale="90000"/>
          </a:bodyPr>
          <a:lstStyle/>
          <a:p>
            <a:r>
              <a:rPr lang="en-US" sz="3200" dirty="0"/>
              <a:t>Chain of Responsibility Pattern</a:t>
            </a:r>
          </a:p>
        </p:txBody>
      </p:sp>
      <p:sp>
        <p:nvSpPr>
          <p:cNvPr id="3" name="Content Placeholder 2"/>
          <p:cNvSpPr>
            <a:spLocks noGrp="1"/>
          </p:cNvSpPr>
          <p:nvPr>
            <p:ph idx="1"/>
          </p:nvPr>
        </p:nvSpPr>
        <p:spPr>
          <a:xfrm>
            <a:off x="304800" y="1676400"/>
            <a:ext cx="8229600" cy="4389120"/>
          </a:xfrm>
        </p:spPr>
        <p:txBody>
          <a:bodyPr>
            <a:normAutofit/>
          </a:bodyPr>
          <a:lstStyle/>
          <a:p>
            <a:pPr algn="just"/>
            <a:r>
              <a:rPr lang="en-US" sz="2000" dirty="0"/>
              <a:t>In Object Oriented Design, the </a:t>
            </a:r>
            <a:r>
              <a:rPr lang="en-US" sz="2000" b="1" dirty="0"/>
              <a:t>chain-of-responsibility pattern</a:t>
            </a:r>
            <a:r>
              <a:rPr lang="en-US" sz="2000" dirty="0"/>
              <a:t> is a design pattern consisting of a source of command objects and a series of </a:t>
            </a:r>
            <a:r>
              <a:rPr lang="en-US" sz="2000" b="1" dirty="0"/>
              <a:t>processing objects</a:t>
            </a:r>
            <a:r>
              <a:rPr lang="en-US" sz="2000" dirty="0"/>
              <a:t>. </a:t>
            </a:r>
          </a:p>
          <a:p>
            <a:pPr algn="just"/>
            <a:r>
              <a:rPr lang="en-US" sz="2000" dirty="0"/>
              <a:t>Each processing object contains a set of logic that describes the types of command objects that it can handle, and how to pass off those that it cannot to the next processing object in the chain. </a:t>
            </a:r>
          </a:p>
          <a:p>
            <a:pPr algn="just"/>
            <a:r>
              <a:rPr lang="en-US" sz="2000" dirty="0"/>
              <a:t>A mechanism also exists for adding new processing objects to the end of this chain.</a:t>
            </a:r>
          </a:p>
          <a:p>
            <a:pPr algn="just"/>
            <a:r>
              <a:rPr lang="en-US" sz="2000" dirty="0"/>
              <a:t>This pattern promotes the idea of loose coupling, which is considered a programming best practice.</a:t>
            </a:r>
          </a:p>
        </p:txBody>
      </p:sp>
      <p:pic>
        <p:nvPicPr>
          <p:cNvPr id="10242" name="Picture 2"/>
          <p:cNvPicPr>
            <a:picLocks noChangeAspect="1" noChangeArrowheads="1"/>
          </p:cNvPicPr>
          <p:nvPr/>
        </p:nvPicPr>
        <p:blipFill>
          <a:blip r:embed="rId3"/>
          <a:srcRect r="60825"/>
          <a:stretch>
            <a:fillRect/>
          </a:stretch>
        </p:blipFill>
        <p:spPr bwMode="auto">
          <a:xfrm>
            <a:off x="7696200" y="0"/>
            <a:ext cx="1447800" cy="1752599"/>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381000"/>
            <a:ext cx="6194324"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Chain</a:t>
            </a:r>
            <a:r>
              <a:rPr kumimoji="0" lang="en-US" sz="2800" b="1" i="0" u="none" strike="noStrike" cap="none" normalizeH="0" dirty="0">
                <a:ln>
                  <a:noFill/>
                </a:ln>
                <a:solidFill>
                  <a:schemeClr val="tx1"/>
                </a:solidFill>
                <a:effectLst/>
                <a:latin typeface="Times New Roman" pitchFamily="18" charset="0"/>
                <a:ea typeface="Calibri" pitchFamily="34" charset="0"/>
                <a:cs typeface="Times New Roman" pitchFamily="18" charset="0"/>
              </a:rPr>
              <a:t> of Responsibility</a:t>
            </a: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design pattern:</a:t>
            </a:r>
            <a:endParaRPr kumimoji="0" lang="en-US" sz="4400" b="0" i="0" u="none" strike="noStrike" cap="none" normalizeH="0" baseline="0" dirty="0">
              <a:ln>
                <a:noFill/>
              </a:ln>
              <a:solidFill>
                <a:schemeClr val="tx1"/>
              </a:solidFill>
              <a:effectLst/>
              <a:latin typeface="Arial" pitchFamily="34" charset="0"/>
            </a:endParaRPr>
          </a:p>
        </p:txBody>
      </p:sp>
      <p:sp>
        <p:nvSpPr>
          <p:cNvPr id="7170" name="Rectangle 2"/>
          <p:cNvSpPr>
            <a:spLocks noChangeArrowheads="1"/>
          </p:cNvSpPr>
          <p:nvPr/>
        </p:nvSpPr>
        <p:spPr bwMode="auto">
          <a:xfrm>
            <a:off x="0" y="914400"/>
            <a:ext cx="9144000" cy="40011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P</a:t>
            </a:r>
            <a:r>
              <a:rPr kumimoji="0" lang="en-US" sz="20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urpose</a:t>
            </a:r>
            <a:endParaRPr kumimoji="0" lang="en-US" sz="4400" b="0" i="0" u="none" strike="noStrike" cap="none" normalizeH="0" baseline="0" dirty="0">
              <a:ln>
                <a:noFill/>
              </a:ln>
              <a:solidFill>
                <a:schemeClr val="tx1"/>
              </a:solidFill>
              <a:effectLst/>
              <a:latin typeface="Arial" pitchFamily="34" charset="0"/>
            </a:endParaRPr>
          </a:p>
        </p:txBody>
      </p:sp>
      <p:sp>
        <p:nvSpPr>
          <p:cNvPr id="7171" name="Rectangle 3"/>
          <p:cNvSpPr>
            <a:spLocks noChangeArrowheads="1"/>
          </p:cNvSpPr>
          <p:nvPr/>
        </p:nvSpPr>
        <p:spPr bwMode="auto">
          <a:xfrm>
            <a:off x="0" y="4980563"/>
            <a:ext cx="9144000" cy="1877437"/>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a:t>
            </a:r>
            <a:r>
              <a:rPr kumimoji="0" lang="en-US" sz="16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pplications</a:t>
            </a:r>
            <a:endParaRPr kumimoji="0" lang="en-US" sz="2000" b="0" i="0" u="none" strike="noStrike" cap="none" normalizeH="0" baseline="0" dirty="0">
              <a:ln>
                <a:noFill/>
              </a:ln>
              <a:solidFill>
                <a:schemeClr val="tx1"/>
              </a:solidFill>
              <a:effectLst/>
              <a:latin typeface="Arial" pitchFamily="34" charset="0"/>
            </a:endParaRPr>
          </a:p>
          <a:p>
            <a:pPr lvl="0">
              <a:buFont typeface="Wingdings" pitchFamily="2" charset="2"/>
              <a:buChar char="§"/>
            </a:pPr>
            <a:r>
              <a:rPr lang="en-IN" sz="2000" dirty="0"/>
              <a:t>more than one object may handle a request, and the handler isn't known a priori. The handler should be ascertained automatically. </a:t>
            </a:r>
            <a:endParaRPr lang="en-US" sz="2000" dirty="0"/>
          </a:p>
          <a:p>
            <a:pPr lvl="0">
              <a:buFont typeface="Wingdings" pitchFamily="2" charset="2"/>
              <a:buChar char="§"/>
            </a:pPr>
            <a:r>
              <a:rPr lang="en-IN" sz="2000" dirty="0"/>
              <a:t>you want to issue a request to one of several objects without specifying the receiver explicitly. </a:t>
            </a:r>
            <a:endParaRPr lang="en-US" sz="2000" dirty="0"/>
          </a:p>
          <a:p>
            <a:pPr lvl="0">
              <a:buFont typeface="Wingdings" pitchFamily="2" charset="2"/>
              <a:buChar char="§"/>
            </a:pPr>
            <a:r>
              <a:rPr lang="en-IN" sz="2000" dirty="0"/>
              <a:t>the set of objects that can handle a request should be specified dynamically. </a:t>
            </a:r>
            <a:endParaRPr lang="en-US" sz="2000" dirty="0"/>
          </a:p>
        </p:txBody>
      </p:sp>
      <p:sp>
        <p:nvSpPr>
          <p:cNvPr id="7" name="Rectangle 6"/>
          <p:cNvSpPr/>
          <p:nvPr/>
        </p:nvSpPr>
        <p:spPr>
          <a:xfrm>
            <a:off x="0" y="1295400"/>
            <a:ext cx="9144000" cy="923330"/>
          </a:xfrm>
          <a:prstGeom prst="rect">
            <a:avLst/>
          </a:prstGeom>
        </p:spPr>
        <p:txBody>
          <a:bodyPr wrap="square">
            <a:spAutoFit/>
          </a:bodyPr>
          <a:lstStyle/>
          <a:p>
            <a:pPr lvl="0">
              <a:buFont typeface="Wingdings" pitchFamily="2" charset="2"/>
              <a:buChar char="§"/>
            </a:pPr>
            <a:r>
              <a:rPr lang="en-IN" dirty="0"/>
              <a:t>Avoid coupling the sender of a request to its receiver by giving more than one object a chance to handle the request. </a:t>
            </a:r>
            <a:endParaRPr lang="en-US" dirty="0"/>
          </a:p>
          <a:p>
            <a:pPr lvl="0">
              <a:buFont typeface="Wingdings" pitchFamily="2" charset="2"/>
              <a:buChar char="§"/>
            </a:pPr>
            <a:r>
              <a:rPr lang="en-IN" dirty="0"/>
              <a:t>Chain the receiving objects and pass the request along the chain until an object handles it </a:t>
            </a:r>
            <a:endParaRPr lang="en-US" dirty="0"/>
          </a:p>
        </p:txBody>
      </p:sp>
      <p:pic>
        <p:nvPicPr>
          <p:cNvPr id="8" name="Picture 7"/>
          <p:cNvPicPr/>
          <p:nvPr/>
        </p:nvPicPr>
        <p:blipFill>
          <a:blip r:embed="rId3"/>
          <a:srcRect/>
          <a:stretch>
            <a:fillRect/>
          </a:stretch>
        </p:blipFill>
        <p:spPr bwMode="auto">
          <a:xfrm>
            <a:off x="1600200" y="2590800"/>
            <a:ext cx="5791200" cy="2209800"/>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143000"/>
            <a:ext cx="8305800" cy="1754326"/>
          </a:xfrm>
          <a:prstGeom prst="rect">
            <a:avLst/>
          </a:prstGeom>
        </p:spPr>
        <p:txBody>
          <a:bodyPr wrap="square">
            <a:spAutoFit/>
          </a:bodyPr>
          <a:lstStyle/>
          <a:p>
            <a:pPr algn="just"/>
            <a:r>
              <a:rPr lang="en-US" dirty="0"/>
              <a:t>The Chain of Responsibility pattern avoids coupling the sender of a request to the receiver by giving more than one object a chance to handle the request. Mechanical coin sorting banks use the Chain of Responsibility. Rather than having a separate slot for each coin denomination coupled with a receptacle for the denomination, a single slot is used. When the coin is dropped, the coin is routed to the appropriate receptacle by the mechanical mechanisms within the bank. </a:t>
            </a:r>
          </a:p>
        </p:txBody>
      </p:sp>
      <p:pic>
        <p:nvPicPr>
          <p:cNvPr id="11266" name="Picture 2"/>
          <p:cNvPicPr>
            <a:picLocks noChangeAspect="1" noChangeArrowheads="1"/>
          </p:cNvPicPr>
          <p:nvPr/>
        </p:nvPicPr>
        <p:blipFill>
          <a:blip r:embed="rId3"/>
          <a:srcRect/>
          <a:stretch>
            <a:fillRect/>
          </a:stretch>
        </p:blipFill>
        <p:spPr bwMode="auto">
          <a:xfrm>
            <a:off x="2438400" y="3505200"/>
            <a:ext cx="3810000" cy="2781300"/>
          </a:xfrm>
          <a:prstGeom prst="rect">
            <a:avLst/>
          </a:prstGeom>
          <a:noFill/>
          <a:ln w="9525">
            <a:noFill/>
            <a:miter lim="800000"/>
            <a:headEnd/>
            <a:tailEnd/>
          </a:ln>
          <a:effectLst/>
        </p:spPr>
      </p:pic>
      <p:sp>
        <p:nvSpPr>
          <p:cNvPr id="6" name="Rectangle 5"/>
          <p:cNvSpPr/>
          <p:nvPr/>
        </p:nvSpPr>
        <p:spPr>
          <a:xfrm>
            <a:off x="457200" y="685800"/>
            <a:ext cx="7696200" cy="400110"/>
          </a:xfrm>
          <a:prstGeom prst="rect">
            <a:avLst/>
          </a:prstGeom>
        </p:spPr>
        <p:txBody>
          <a:bodyPr wrap="square">
            <a:spAutoFit/>
          </a:bodyPr>
          <a:lstStyle/>
          <a:p>
            <a:r>
              <a:rPr lang="en-US" sz="2000" b="1" u="sng" dirty="0"/>
              <a:t>Non-software examples of Chain of Responsibility Pattern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914400"/>
            <a:ext cx="7696200" cy="400110"/>
          </a:xfrm>
          <a:prstGeom prst="rect">
            <a:avLst/>
          </a:prstGeom>
        </p:spPr>
        <p:txBody>
          <a:bodyPr wrap="square">
            <a:spAutoFit/>
          </a:bodyPr>
          <a:lstStyle/>
          <a:p>
            <a:r>
              <a:rPr lang="en-US" sz="2000" b="1" dirty="0"/>
              <a:t>Scenario on </a:t>
            </a:r>
            <a:r>
              <a:rPr lang="en-US" sz="2000" b="1" u="sng" dirty="0"/>
              <a:t>Chain of Responsibility</a:t>
            </a:r>
            <a:r>
              <a:rPr lang="en-US" sz="2000" b="1" dirty="0"/>
              <a:t> Pattern</a:t>
            </a:r>
          </a:p>
        </p:txBody>
      </p:sp>
      <p:sp>
        <p:nvSpPr>
          <p:cNvPr id="3" name="Rectangle 2"/>
          <p:cNvSpPr/>
          <p:nvPr/>
        </p:nvSpPr>
        <p:spPr>
          <a:xfrm>
            <a:off x="304800" y="1371600"/>
            <a:ext cx="8458200" cy="5078313"/>
          </a:xfrm>
          <a:prstGeom prst="rect">
            <a:avLst/>
          </a:prstGeom>
        </p:spPr>
        <p:txBody>
          <a:bodyPr wrap="square">
            <a:spAutoFit/>
          </a:bodyPr>
          <a:lstStyle/>
          <a:p>
            <a:r>
              <a:rPr lang="en-US" dirty="0"/>
              <a:t>The responsibility of handling the request data is given to any of the members of the “chain”. If the first link of the chain cannot handle the responsibility, it passes the request data to the next level in the chain, i.e. to the next link. For readers, familiar with concepts of Java, this is similar to what happens in an Exception Hierarchy. Suppose the code written throws an </a:t>
            </a:r>
            <a:r>
              <a:rPr lang="en-US" dirty="0" err="1"/>
              <a:t>ArrayIndexOutOfBoundsException</a:t>
            </a:r>
            <a:r>
              <a:rPr lang="en-US" dirty="0"/>
              <a:t>. Now, this exception is because of some bug in coding and so, it gets caught at the correct level. Suppose, we have an application specific exception in the catch block. This will not be caught by that. It will find for an Exception class and will be caught by that as both the application specific exceptions and the </a:t>
            </a:r>
            <a:r>
              <a:rPr lang="en-US" dirty="0" err="1"/>
              <a:t>ArrayIndexOutOfBoundsException</a:t>
            </a:r>
            <a:r>
              <a:rPr lang="en-US" dirty="0"/>
              <a:t> are sub-classes of the class Exception.</a:t>
            </a:r>
            <a:br>
              <a:rPr lang="en-US" dirty="0"/>
            </a:br>
            <a:br>
              <a:rPr lang="en-US" dirty="0"/>
            </a:br>
            <a:r>
              <a:rPr lang="en-US" dirty="0"/>
              <a:t>Once get caught by the exception, which is the base class, it will then not look for any other exception. This is precisely the reason why, we get an “Exception is unreachable” message when we try to add a catch block with the exception below the parent exception catch block.</a:t>
            </a:r>
            <a:br>
              <a:rPr lang="en-US" dirty="0"/>
            </a:br>
            <a:br>
              <a:rPr lang="en-US" dirty="0"/>
            </a:br>
            <a:r>
              <a:rPr lang="en-US" dirty="0"/>
              <a:t>So, in short, the request rises in hierarchy till some object takes responsibility to handle this request.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5943600" cy="1124712"/>
          </a:xfrm>
        </p:spPr>
        <p:txBody>
          <a:bodyPr>
            <a:normAutofit/>
          </a:bodyPr>
          <a:lstStyle/>
          <a:p>
            <a:r>
              <a:rPr lang="en-US" sz="4000" dirty="0"/>
              <a:t>Creating chainable objects</a:t>
            </a:r>
          </a:p>
        </p:txBody>
      </p:sp>
      <p:sp>
        <p:nvSpPr>
          <p:cNvPr id="3" name="Content Placeholder 2"/>
          <p:cNvSpPr>
            <a:spLocks noGrp="1"/>
          </p:cNvSpPr>
          <p:nvPr>
            <p:ph idx="1"/>
          </p:nvPr>
        </p:nvSpPr>
        <p:spPr/>
        <p:txBody>
          <a:bodyPr/>
          <a:lstStyle/>
          <a:p>
            <a:r>
              <a:rPr lang="en-US" dirty="0"/>
              <a:t>There are three application layers that can deal with a help request in this</a:t>
            </a:r>
          </a:p>
          <a:p>
            <a:r>
              <a:rPr lang="en-US" dirty="0"/>
              <a:t>example — the front end, the intermediate layer, and the application object —</a:t>
            </a:r>
          </a:p>
          <a:p>
            <a:r>
              <a:rPr lang="en-US" dirty="0"/>
              <a:t>and you want to chain those objects together as shown in Figure</a:t>
            </a:r>
          </a:p>
          <a:p>
            <a:endParaRPr lang="en-US" dirty="0"/>
          </a:p>
          <a:p>
            <a:endParaRPr lang="en-US" dirty="0"/>
          </a:p>
        </p:txBody>
      </p:sp>
      <p:pic>
        <p:nvPicPr>
          <p:cNvPr id="4" name="Picture 3"/>
          <p:cNvPicPr>
            <a:picLocks noChangeAspect="1" noChangeArrowheads="1"/>
          </p:cNvPicPr>
          <p:nvPr/>
        </p:nvPicPr>
        <p:blipFill>
          <a:blip r:embed="rId3"/>
          <a:srcRect/>
          <a:stretch>
            <a:fillRect/>
          </a:stretch>
        </p:blipFill>
        <p:spPr bwMode="auto">
          <a:xfrm>
            <a:off x="2057400" y="5029200"/>
            <a:ext cx="4648200" cy="114300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990600"/>
            <a:ext cx="8229600" cy="5334000"/>
          </a:xfrm>
        </p:spPr>
        <p:txBody>
          <a:bodyPr>
            <a:normAutofit fontScale="92500" lnSpcReduction="10000"/>
          </a:bodyPr>
          <a:lstStyle/>
          <a:p>
            <a:r>
              <a:rPr lang="en-US" dirty="0"/>
              <a:t>The Chain-of-responsibility pattern lets more than one object handle a request without mutual knowledge. We avoid coupling between the sender of a request and the possible receivers. </a:t>
            </a:r>
          </a:p>
          <a:p>
            <a:r>
              <a:rPr lang="en-US" dirty="0"/>
              <a:t>We place all receivers in a chain which lets the receiving objects pass the request along to the next receiver in the chain until one receiver handles it, or the end of the chain is reached. </a:t>
            </a:r>
          </a:p>
          <a:p>
            <a:r>
              <a:rPr lang="en-US" dirty="0"/>
              <a:t>The Chain of Responsibility pattern allows a number of classes to attempt to handle a request, without any of them knowing about the capabilities of the other classes. </a:t>
            </a:r>
          </a:p>
          <a:p>
            <a:r>
              <a:rPr lang="en-US" dirty="0"/>
              <a:t>It provides a loose coupling between these classes; the only common link is the request that is passed between them. The request is passed along until one of the classes can handle it.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Structural Patterns</a:t>
            </a:r>
            <a:br>
              <a:rPr lang="en-US" b="1" dirty="0"/>
            </a:br>
            <a:endParaRPr lang="en-US" dirty="0"/>
          </a:p>
        </p:txBody>
      </p:sp>
      <p:sp>
        <p:nvSpPr>
          <p:cNvPr id="3" name="Content Placeholder 2"/>
          <p:cNvSpPr>
            <a:spLocks noGrp="1"/>
          </p:cNvSpPr>
          <p:nvPr>
            <p:ph idx="1"/>
          </p:nvPr>
        </p:nvSpPr>
        <p:spPr/>
        <p:txBody>
          <a:bodyPr/>
          <a:lstStyle/>
          <a:p>
            <a:endParaRPr lang="en-US" dirty="0"/>
          </a:p>
          <a:p>
            <a:r>
              <a:rPr lang="en-US" dirty="0"/>
              <a:t>Ease the design by identifying a simple way to realize relationships between entities</a:t>
            </a:r>
          </a:p>
          <a:p>
            <a:r>
              <a:rPr lang="en-US" dirty="0"/>
              <a:t>These are concerned with how classes and objects are composed to form larger structure. </a:t>
            </a:r>
          </a:p>
          <a:p>
            <a:endParaRPr lang="en-US" dirty="0"/>
          </a:p>
          <a:p>
            <a:pPr lvl="1"/>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68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981200"/>
            <a:ext cx="8229600" cy="695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429000"/>
            <a:ext cx="8458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77752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25" y="609600"/>
            <a:ext cx="4191000"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962400"/>
            <a:ext cx="746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533400"/>
            <a:ext cx="5105400"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12059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81200"/>
            <a:ext cx="8153400" cy="420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89829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8" y="1143000"/>
            <a:ext cx="9077325"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65708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5105400" cy="685800"/>
          </a:xfrm>
        </p:spPr>
        <p:txBody>
          <a:bodyPr>
            <a:normAutofit fontScale="90000"/>
          </a:bodyPr>
          <a:lstStyle/>
          <a:p>
            <a:r>
              <a:rPr lang="en-US" b="1" dirty="0"/>
              <a:t>Singleton Patterns</a:t>
            </a:r>
            <a:endParaRPr lang="en-US" dirty="0"/>
          </a:p>
        </p:txBody>
      </p:sp>
      <p:sp>
        <p:nvSpPr>
          <p:cNvPr id="3" name="Content Placeholder 2"/>
          <p:cNvSpPr>
            <a:spLocks noGrp="1"/>
          </p:cNvSpPr>
          <p:nvPr>
            <p:ph idx="1"/>
          </p:nvPr>
        </p:nvSpPr>
        <p:spPr/>
        <p:txBody>
          <a:bodyPr/>
          <a:lstStyle/>
          <a:p>
            <a:r>
              <a:rPr lang="en-US" dirty="0"/>
              <a:t>In software engineering, the </a:t>
            </a:r>
            <a:r>
              <a:rPr lang="en-US" b="1" dirty="0"/>
              <a:t>singleton pattern</a:t>
            </a:r>
            <a:r>
              <a:rPr lang="en-US" dirty="0"/>
              <a:t> is a design pattern that is used to restrict instantiation of a class to one object. </a:t>
            </a:r>
          </a:p>
          <a:p>
            <a:r>
              <a:rPr lang="en-US" dirty="0"/>
              <a:t>This is useful when exactly one object is needed to coordinate actions across the system.</a:t>
            </a:r>
          </a:p>
          <a:p>
            <a:r>
              <a:rPr lang="en-US" dirty="0"/>
              <a:t> Sometimes it is generalized to systems that operate more efficiently when only one or a few objects exist.</a:t>
            </a:r>
          </a:p>
        </p:txBody>
      </p:sp>
      <p:pic>
        <p:nvPicPr>
          <p:cNvPr id="13314" name="Picture 2" descr="http://upload.wikimedia.org/wikipedia/commons/thumb/f/fb/Singleton_UML_class_diagram.svg/250px-Singleton_UML_class_diagram.svg.png"/>
          <p:cNvPicPr>
            <a:picLocks noChangeAspect="1" noChangeArrowheads="1"/>
          </p:cNvPicPr>
          <p:nvPr/>
        </p:nvPicPr>
        <p:blipFill>
          <a:blip r:embed="rId3"/>
          <a:srcRect/>
          <a:stretch>
            <a:fillRect/>
          </a:stretch>
        </p:blipFill>
        <p:spPr bwMode="auto">
          <a:xfrm>
            <a:off x="2362200" y="4876800"/>
            <a:ext cx="4114800" cy="1752600"/>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198010" y="0"/>
            <a:ext cx="2945990" cy="1295400"/>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381000"/>
            <a:ext cx="5562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dirty="0">
                <a:ln>
                  <a:noFill/>
                </a:ln>
                <a:solidFill>
                  <a:schemeClr val="tx1"/>
                </a:solidFill>
                <a:effectLst/>
                <a:latin typeface="Times New Roman" pitchFamily="18" charset="0"/>
                <a:ea typeface="Calibri" pitchFamily="34" charset="0"/>
                <a:cs typeface="Times New Roman" pitchFamily="18" charset="0"/>
              </a:rPr>
              <a:t>Singleton </a:t>
            </a: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design pattern:</a:t>
            </a:r>
            <a:endParaRPr kumimoji="0" lang="en-US" sz="4400" b="0" i="0" u="none" strike="noStrike" cap="none" normalizeH="0" baseline="0" dirty="0">
              <a:ln>
                <a:noFill/>
              </a:ln>
              <a:solidFill>
                <a:schemeClr val="tx1"/>
              </a:solidFill>
              <a:effectLst/>
              <a:latin typeface="Arial" pitchFamily="34" charset="0"/>
            </a:endParaRPr>
          </a:p>
        </p:txBody>
      </p:sp>
      <p:sp>
        <p:nvSpPr>
          <p:cNvPr id="7170" name="Rectangle 2"/>
          <p:cNvSpPr>
            <a:spLocks noChangeArrowheads="1"/>
          </p:cNvSpPr>
          <p:nvPr/>
        </p:nvSpPr>
        <p:spPr bwMode="auto">
          <a:xfrm>
            <a:off x="0" y="914400"/>
            <a:ext cx="9144000" cy="40011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P</a:t>
            </a:r>
            <a:r>
              <a:rPr kumimoji="0" lang="en-US" sz="20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urpose</a:t>
            </a:r>
            <a:endParaRPr kumimoji="0" lang="en-US" sz="4400" b="0" i="0" u="none" strike="noStrike" cap="none" normalizeH="0" baseline="0" dirty="0">
              <a:ln>
                <a:noFill/>
              </a:ln>
              <a:solidFill>
                <a:schemeClr val="tx1"/>
              </a:solidFill>
              <a:effectLst/>
              <a:latin typeface="Arial" pitchFamily="34" charset="0"/>
            </a:endParaRPr>
          </a:p>
        </p:txBody>
      </p:sp>
      <p:sp>
        <p:nvSpPr>
          <p:cNvPr id="7171" name="Rectangle 3"/>
          <p:cNvSpPr>
            <a:spLocks noChangeArrowheads="1"/>
          </p:cNvSpPr>
          <p:nvPr/>
        </p:nvSpPr>
        <p:spPr bwMode="auto">
          <a:xfrm>
            <a:off x="0" y="5288340"/>
            <a:ext cx="9144000" cy="156966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a:t>
            </a:r>
            <a:r>
              <a:rPr kumimoji="0" lang="en-US" sz="16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pplications</a:t>
            </a:r>
            <a:endParaRPr kumimoji="0" lang="en-US" sz="2000" b="0" i="0" u="none" strike="noStrike" cap="none" normalizeH="0" baseline="0" dirty="0">
              <a:ln>
                <a:noFill/>
              </a:ln>
              <a:solidFill>
                <a:schemeClr val="tx1"/>
              </a:solidFill>
              <a:effectLst/>
              <a:latin typeface="Arial" pitchFamily="34" charset="0"/>
            </a:endParaRPr>
          </a:p>
          <a:p>
            <a:pPr lvl="0">
              <a:buFont typeface="Wingdings" pitchFamily="2" charset="2"/>
              <a:buChar char="§"/>
            </a:pPr>
            <a:r>
              <a:rPr lang="en-IN" sz="2000" dirty="0"/>
              <a:t>there must be exactly one instance of a class, and it must be accessible to clients from a </a:t>
            </a:r>
            <a:r>
              <a:rPr lang="en-IN" sz="2000" dirty="0" err="1"/>
              <a:t>wellknown</a:t>
            </a:r>
            <a:r>
              <a:rPr lang="en-IN" sz="2000" dirty="0"/>
              <a:t> access point. </a:t>
            </a:r>
            <a:endParaRPr lang="en-US" sz="2000" dirty="0"/>
          </a:p>
          <a:p>
            <a:pPr lvl="0">
              <a:buFont typeface="Wingdings" pitchFamily="2" charset="2"/>
              <a:buChar char="§"/>
            </a:pPr>
            <a:r>
              <a:rPr lang="en-IN" sz="2000" dirty="0"/>
              <a:t>when the sole instance should be extensible by subclassing, and clients should be able to use an extended instance without modifying their code. </a:t>
            </a:r>
            <a:endParaRPr lang="en-US" sz="2000" dirty="0"/>
          </a:p>
        </p:txBody>
      </p:sp>
      <p:sp>
        <p:nvSpPr>
          <p:cNvPr id="7" name="Rectangle 6"/>
          <p:cNvSpPr/>
          <p:nvPr/>
        </p:nvSpPr>
        <p:spPr>
          <a:xfrm>
            <a:off x="0" y="1295400"/>
            <a:ext cx="9144000" cy="400110"/>
          </a:xfrm>
          <a:prstGeom prst="rect">
            <a:avLst/>
          </a:prstGeom>
        </p:spPr>
        <p:txBody>
          <a:bodyPr wrap="square">
            <a:spAutoFit/>
          </a:bodyPr>
          <a:lstStyle/>
          <a:p>
            <a:pPr lvl="0">
              <a:buFont typeface="Wingdings" pitchFamily="2" charset="2"/>
              <a:buChar char="§"/>
            </a:pPr>
            <a:r>
              <a:rPr lang="en-IN" sz="2000" dirty="0"/>
              <a:t>Ensure a class only has one instance, and provide a global point of access to it.</a:t>
            </a:r>
            <a:endParaRPr lang="en-US" sz="2000" dirty="0"/>
          </a:p>
        </p:txBody>
      </p:sp>
      <p:pic>
        <p:nvPicPr>
          <p:cNvPr id="9" name="Picture 8"/>
          <p:cNvPicPr/>
          <p:nvPr/>
        </p:nvPicPr>
        <p:blipFill>
          <a:blip r:embed="rId3"/>
          <a:srcRect/>
          <a:stretch>
            <a:fillRect/>
          </a:stretch>
        </p:blipFill>
        <p:spPr bwMode="auto">
          <a:xfrm>
            <a:off x="1676400" y="2133600"/>
            <a:ext cx="5638800" cy="2438400"/>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Check list</a:t>
            </a:r>
            <a:br>
              <a:rPr lang="en-US" b="1" dirty="0"/>
            </a:br>
            <a:endParaRPr lang="en-US" dirty="0"/>
          </a:p>
        </p:txBody>
      </p:sp>
      <p:sp>
        <p:nvSpPr>
          <p:cNvPr id="3" name="Content Placeholder 2"/>
          <p:cNvSpPr>
            <a:spLocks noGrp="1"/>
          </p:cNvSpPr>
          <p:nvPr>
            <p:ph idx="1"/>
          </p:nvPr>
        </p:nvSpPr>
        <p:spPr/>
        <p:txBody>
          <a:bodyPr/>
          <a:lstStyle/>
          <a:p>
            <a:r>
              <a:rPr lang="en-US" dirty="0"/>
              <a:t>Define a private static attribute in the "single instance" class. </a:t>
            </a:r>
          </a:p>
          <a:p>
            <a:r>
              <a:rPr lang="en-US" dirty="0"/>
              <a:t>Define a public static </a:t>
            </a:r>
            <a:r>
              <a:rPr lang="en-US" dirty="0" err="1"/>
              <a:t>accessor</a:t>
            </a:r>
            <a:r>
              <a:rPr lang="en-US" dirty="0"/>
              <a:t> function in the class. </a:t>
            </a:r>
          </a:p>
          <a:p>
            <a:r>
              <a:rPr lang="en-US" dirty="0"/>
              <a:t>Do "lazy initialization" (creation on first use) in the </a:t>
            </a:r>
            <a:r>
              <a:rPr lang="en-US" dirty="0" err="1"/>
              <a:t>accessor</a:t>
            </a:r>
            <a:r>
              <a:rPr lang="en-US" dirty="0"/>
              <a:t> function. </a:t>
            </a:r>
          </a:p>
          <a:p>
            <a:r>
              <a:rPr lang="en-US" dirty="0"/>
              <a:t>Define all constructors to be protected or private. </a:t>
            </a:r>
          </a:p>
          <a:p>
            <a:r>
              <a:rPr lang="en-US" dirty="0"/>
              <a:t>Clients may only use the </a:t>
            </a:r>
            <a:r>
              <a:rPr lang="en-US" dirty="0" err="1"/>
              <a:t>accessor</a:t>
            </a:r>
            <a:r>
              <a:rPr lang="en-US" dirty="0"/>
              <a:t> function to manipulate the Singleton. </a:t>
            </a:r>
          </a:p>
          <a:p>
            <a:endParaRPr lang="en-US" dirty="0"/>
          </a:p>
        </p:txBody>
      </p:sp>
    </p:spTree>
    <p:extLst>
      <p:ext uri="{BB962C8B-B14F-4D97-AF65-F5344CB8AC3E}">
        <p14:creationId xmlns:p14="http://schemas.microsoft.com/office/powerpoint/2010/main" val="16450778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When is Singleton unnecessary? </a:t>
            </a:r>
          </a:p>
          <a:p>
            <a:r>
              <a:rPr lang="en-US" dirty="0"/>
              <a:t>  Short answer: most of the time.   </a:t>
            </a:r>
          </a:p>
          <a:p>
            <a:r>
              <a:rPr lang="en-US" dirty="0"/>
              <a:t>Long answer: when it's simpler to pass an object resource as a reference to the objects that need it, rather than letting objects access the resource globally ... The real problem with Singletons is that they give you such a good excuse not to think carefully about the appropriate visibility of an object.  </a:t>
            </a:r>
          </a:p>
          <a:p>
            <a:r>
              <a:rPr lang="en-US" dirty="0"/>
              <a:t> Finding the right balance of exposure and protection for an object is critical for maintaining flexibility.</a:t>
            </a:r>
          </a:p>
        </p:txBody>
      </p:sp>
    </p:spTree>
    <p:extLst>
      <p:ext uri="{BB962C8B-B14F-4D97-AF65-F5344CB8AC3E}">
        <p14:creationId xmlns:p14="http://schemas.microsoft.com/office/powerpoint/2010/main" val="2980227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990600"/>
            <a:ext cx="8305800" cy="2585323"/>
          </a:xfrm>
          <a:prstGeom prst="rect">
            <a:avLst/>
          </a:prstGeom>
        </p:spPr>
        <p:txBody>
          <a:bodyPr wrap="square">
            <a:spAutoFit/>
          </a:bodyPr>
          <a:lstStyle/>
          <a:p>
            <a:pPr algn="just"/>
            <a:r>
              <a:rPr lang="en-US" dirty="0"/>
              <a:t>The Singleton pattern ensures that a class has only one instance and provides a global point of access to that instance. It is named after the singleton set, which is defined to be a set containing one element. The office of the President of the United States is a Singleton. The United States Constitution specifies the means by which a president is elected, limits the term of office, and defines the order of succession. As a result, there can be at most one active president at any given time. Regardless of the personal identity of the active president, the title, "The President of the United States" is a global point of access that identifies the person in the office</a:t>
            </a:r>
          </a:p>
        </p:txBody>
      </p:sp>
      <p:pic>
        <p:nvPicPr>
          <p:cNvPr id="2050" name="Picture 2"/>
          <p:cNvPicPr>
            <a:picLocks noChangeAspect="1" noChangeArrowheads="1"/>
          </p:cNvPicPr>
          <p:nvPr/>
        </p:nvPicPr>
        <p:blipFill>
          <a:blip r:embed="rId3"/>
          <a:srcRect/>
          <a:stretch>
            <a:fillRect/>
          </a:stretch>
        </p:blipFill>
        <p:spPr bwMode="auto">
          <a:xfrm>
            <a:off x="2895600" y="4114800"/>
            <a:ext cx="4317175" cy="1905000"/>
          </a:xfrm>
          <a:prstGeom prst="rect">
            <a:avLst/>
          </a:prstGeom>
          <a:noFill/>
          <a:ln w="9525">
            <a:noFill/>
            <a:miter lim="800000"/>
            <a:headEnd/>
            <a:tailEnd/>
          </a:ln>
          <a:effectLst/>
        </p:spPr>
      </p:pic>
      <p:sp>
        <p:nvSpPr>
          <p:cNvPr id="4" name="Rectangle 3"/>
          <p:cNvSpPr/>
          <p:nvPr/>
        </p:nvSpPr>
        <p:spPr>
          <a:xfrm>
            <a:off x="533400" y="533400"/>
            <a:ext cx="7696200" cy="400110"/>
          </a:xfrm>
          <a:prstGeom prst="rect">
            <a:avLst/>
          </a:prstGeom>
        </p:spPr>
        <p:txBody>
          <a:bodyPr wrap="square">
            <a:spAutoFit/>
          </a:bodyPr>
          <a:lstStyle/>
          <a:p>
            <a:r>
              <a:rPr lang="en-US" sz="2000" b="1" dirty="0"/>
              <a:t>Non-software examples of  Singleton Pattern</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914400"/>
            <a:ext cx="7696200" cy="400110"/>
          </a:xfrm>
          <a:prstGeom prst="rect">
            <a:avLst/>
          </a:prstGeom>
        </p:spPr>
        <p:txBody>
          <a:bodyPr wrap="square">
            <a:spAutoFit/>
          </a:bodyPr>
          <a:lstStyle/>
          <a:p>
            <a:r>
              <a:rPr lang="en-US" sz="2000" b="1" dirty="0"/>
              <a:t>Scenario on </a:t>
            </a:r>
            <a:r>
              <a:rPr lang="en-US" sz="2000" b="1" u="sng" dirty="0"/>
              <a:t>Singleton </a:t>
            </a:r>
            <a:r>
              <a:rPr lang="en-US" sz="2000" b="1" dirty="0"/>
              <a:t>Pattern</a:t>
            </a:r>
          </a:p>
        </p:txBody>
      </p:sp>
      <p:sp>
        <p:nvSpPr>
          <p:cNvPr id="3" name="Rectangle 2"/>
          <p:cNvSpPr/>
          <p:nvPr/>
        </p:nvSpPr>
        <p:spPr>
          <a:xfrm>
            <a:off x="533400" y="1676400"/>
            <a:ext cx="8077200" cy="1754326"/>
          </a:xfrm>
          <a:prstGeom prst="rect">
            <a:avLst/>
          </a:prstGeom>
        </p:spPr>
        <p:txBody>
          <a:bodyPr wrap="square">
            <a:spAutoFit/>
          </a:bodyPr>
          <a:lstStyle/>
          <a:p>
            <a:pPr algn="just"/>
            <a:r>
              <a:rPr lang="en-US" dirty="0"/>
              <a:t>A very simple example is say Logger, suppose we need to implement the logger and log it to some file according to date time. In this case, we cannot have more than one instances of Logger in the application otherwise the file in which we need to log will be created with every instance.</a:t>
            </a:r>
          </a:p>
          <a:p>
            <a:pPr algn="just"/>
            <a:r>
              <a:rPr lang="en-US" dirty="0"/>
              <a:t>We use Singleton pattern for this and instantiate the logger when the first request hits or when the server is started.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Design Pattern Distribution</a:t>
            </a:r>
          </a:p>
        </p:txBody>
      </p:sp>
      <p:sp>
        <p:nvSpPr>
          <p:cNvPr id="3" name="Content Placeholder 2"/>
          <p:cNvSpPr>
            <a:spLocks noGrp="1"/>
          </p:cNvSpPr>
          <p:nvPr>
            <p:ph idx="1"/>
          </p:nvPr>
        </p:nvSpPr>
        <p:spPr/>
        <p:txBody>
          <a:bodyPr/>
          <a:lstStyle/>
          <a:p>
            <a:pPr>
              <a:buNone/>
            </a:pPr>
            <a:r>
              <a:rPr lang="en-US" b="1" dirty="0"/>
              <a:t>Structural Patterns</a:t>
            </a:r>
          </a:p>
          <a:p>
            <a:r>
              <a:rPr lang="en-US" dirty="0"/>
              <a:t>Adapter</a:t>
            </a:r>
          </a:p>
          <a:p>
            <a:r>
              <a:rPr lang="en-US" dirty="0"/>
              <a:t>Bridge</a:t>
            </a:r>
          </a:p>
          <a:p>
            <a:r>
              <a:rPr lang="en-US" dirty="0"/>
              <a:t>Decorator</a:t>
            </a:r>
          </a:p>
          <a:p>
            <a:r>
              <a:rPr lang="en-US" dirty="0"/>
              <a:t>Façade</a:t>
            </a:r>
          </a:p>
          <a:p>
            <a:r>
              <a:rPr lang="en-US" dirty="0"/>
              <a:t>Flyweight</a:t>
            </a:r>
          </a:p>
          <a:p>
            <a:r>
              <a:rPr lang="en-US" dirty="0"/>
              <a:t>Proxy</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3276600"/>
            <a:ext cx="7315200" cy="646331"/>
          </a:xfrm>
          <a:prstGeom prst="rect">
            <a:avLst/>
          </a:prstGeom>
          <a:noFill/>
        </p:spPr>
        <p:txBody>
          <a:bodyPr wrap="square" rtlCol="0">
            <a:spAutoFit/>
          </a:bodyPr>
          <a:lstStyle/>
          <a:p>
            <a:r>
              <a:rPr lang="en-US" sz="3600" b="1" dirty="0">
                <a:solidFill>
                  <a:srgbClr val="FF0000"/>
                </a:solidFill>
              </a:rPr>
              <a:t>Singleton Pattern : Demo</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90600"/>
            <a:ext cx="4572000" cy="819912"/>
          </a:xfrm>
        </p:spPr>
        <p:txBody>
          <a:bodyPr>
            <a:normAutofit/>
          </a:bodyPr>
          <a:lstStyle/>
          <a:p>
            <a:r>
              <a:rPr lang="en-US" sz="3600" dirty="0"/>
              <a:t>Flyweight Pattern</a:t>
            </a:r>
          </a:p>
        </p:txBody>
      </p:sp>
      <p:sp>
        <p:nvSpPr>
          <p:cNvPr id="3" name="Content Placeholder 2"/>
          <p:cNvSpPr>
            <a:spLocks noGrp="1"/>
          </p:cNvSpPr>
          <p:nvPr>
            <p:ph idx="1"/>
          </p:nvPr>
        </p:nvSpPr>
        <p:spPr>
          <a:xfrm>
            <a:off x="457200" y="2133600"/>
            <a:ext cx="8229600" cy="4191000"/>
          </a:xfrm>
        </p:spPr>
        <p:txBody>
          <a:bodyPr>
            <a:normAutofit fontScale="85000" lnSpcReduction="20000"/>
          </a:bodyPr>
          <a:lstStyle/>
          <a:p>
            <a:pPr algn="just"/>
            <a:r>
              <a:rPr lang="en-US" b="1" dirty="0"/>
              <a:t>Flyweight</a:t>
            </a:r>
            <a:r>
              <a:rPr lang="en-US" dirty="0"/>
              <a:t> is a software design pattern. </a:t>
            </a:r>
          </a:p>
          <a:p>
            <a:pPr algn="just"/>
            <a:r>
              <a:rPr lang="en-US" dirty="0"/>
              <a:t>Make instances of classes on the fly to improve performance efficiently.</a:t>
            </a:r>
          </a:p>
          <a:p>
            <a:pPr algn="just"/>
            <a:r>
              <a:rPr lang="en-US" dirty="0"/>
              <a:t>A flyweight is an object that minimizes memory use ,by sharing as much data as possible with other similar objects; </a:t>
            </a:r>
          </a:p>
          <a:p>
            <a:pPr algn="just"/>
            <a:r>
              <a:rPr lang="en-US" dirty="0"/>
              <a:t>it is a way to use objects in large numbers when a simple repeated representation would use an unacceptable amount of memory. </a:t>
            </a:r>
          </a:p>
          <a:p>
            <a:pPr algn="just"/>
            <a:r>
              <a:rPr lang="en-US" dirty="0"/>
              <a:t>The term comes from the boxing weight class with the same name. </a:t>
            </a:r>
          </a:p>
          <a:p>
            <a:pPr algn="just"/>
            <a:r>
              <a:rPr lang="en-US" dirty="0"/>
              <a:t>Often some parts of the object state can be shared and it's common to put them in external data structures and pass them to the flyweight objects temporarily when they are used.</a:t>
            </a:r>
          </a:p>
        </p:txBody>
      </p:sp>
      <p:pic>
        <p:nvPicPr>
          <p:cNvPr id="3074" name="Picture 2"/>
          <p:cNvPicPr>
            <a:picLocks noChangeAspect="1" noChangeArrowheads="1"/>
          </p:cNvPicPr>
          <p:nvPr/>
        </p:nvPicPr>
        <p:blipFill>
          <a:blip r:embed="rId3"/>
          <a:srcRect t="55457" r="38193"/>
          <a:stretch>
            <a:fillRect/>
          </a:stretch>
        </p:blipFill>
        <p:spPr bwMode="auto">
          <a:xfrm>
            <a:off x="5691188" y="0"/>
            <a:ext cx="3452812" cy="1904999"/>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381000"/>
            <a:ext cx="5562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dirty="0">
                <a:ln>
                  <a:noFill/>
                </a:ln>
                <a:solidFill>
                  <a:schemeClr val="tx1"/>
                </a:solidFill>
                <a:effectLst/>
                <a:latin typeface="Times New Roman" pitchFamily="18" charset="0"/>
                <a:ea typeface="Calibri" pitchFamily="34" charset="0"/>
                <a:cs typeface="Times New Roman" pitchFamily="18" charset="0"/>
              </a:rPr>
              <a:t>Flyweight </a:t>
            </a: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design pattern:</a:t>
            </a:r>
            <a:endParaRPr kumimoji="0" lang="en-US" sz="4400" b="0" i="0" u="none" strike="noStrike" cap="none" normalizeH="0" baseline="0" dirty="0">
              <a:ln>
                <a:noFill/>
              </a:ln>
              <a:solidFill>
                <a:schemeClr val="tx1"/>
              </a:solidFill>
              <a:effectLst/>
              <a:latin typeface="Arial" pitchFamily="34" charset="0"/>
            </a:endParaRPr>
          </a:p>
        </p:txBody>
      </p:sp>
      <p:sp>
        <p:nvSpPr>
          <p:cNvPr id="7170" name="Rectangle 2"/>
          <p:cNvSpPr>
            <a:spLocks noChangeArrowheads="1"/>
          </p:cNvSpPr>
          <p:nvPr/>
        </p:nvSpPr>
        <p:spPr bwMode="auto">
          <a:xfrm>
            <a:off x="0" y="914400"/>
            <a:ext cx="9144000" cy="40011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P</a:t>
            </a:r>
            <a:r>
              <a:rPr kumimoji="0" lang="en-US" sz="20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urpose</a:t>
            </a:r>
            <a:endParaRPr kumimoji="0" lang="en-US" sz="4400" b="0" i="0" u="none" strike="noStrike" cap="none" normalizeH="0" baseline="0" dirty="0">
              <a:ln>
                <a:noFill/>
              </a:ln>
              <a:solidFill>
                <a:schemeClr val="tx1"/>
              </a:solidFill>
              <a:effectLst/>
              <a:latin typeface="Arial" pitchFamily="34" charset="0"/>
            </a:endParaRPr>
          </a:p>
        </p:txBody>
      </p:sp>
      <p:sp>
        <p:nvSpPr>
          <p:cNvPr id="7171" name="Rectangle 3"/>
          <p:cNvSpPr>
            <a:spLocks noChangeArrowheads="1"/>
          </p:cNvSpPr>
          <p:nvPr/>
        </p:nvSpPr>
        <p:spPr bwMode="auto">
          <a:xfrm>
            <a:off x="0" y="4365010"/>
            <a:ext cx="9144000" cy="249299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a:t>
            </a:r>
            <a:r>
              <a:rPr kumimoji="0" lang="en-US" sz="16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pplications</a:t>
            </a:r>
            <a:endParaRPr kumimoji="0" lang="en-US" sz="2000" b="0" i="0" u="none" strike="noStrike" cap="none" normalizeH="0" baseline="0" dirty="0">
              <a:ln>
                <a:noFill/>
              </a:ln>
              <a:solidFill>
                <a:schemeClr val="tx1"/>
              </a:solidFill>
              <a:effectLst/>
              <a:latin typeface="Arial" pitchFamily="34" charset="0"/>
            </a:endParaRPr>
          </a:p>
          <a:p>
            <a:pPr lvl="0">
              <a:buFont typeface="Wingdings" pitchFamily="2" charset="2"/>
              <a:buChar char="§"/>
            </a:pPr>
            <a:r>
              <a:rPr lang="en-IN" sz="2000" dirty="0"/>
              <a:t>An application uses a large number of objects. </a:t>
            </a:r>
            <a:endParaRPr lang="en-US" sz="2000" dirty="0"/>
          </a:p>
          <a:p>
            <a:pPr lvl="0">
              <a:buFont typeface="Wingdings" pitchFamily="2" charset="2"/>
              <a:buChar char="§"/>
            </a:pPr>
            <a:r>
              <a:rPr lang="en-IN" sz="2000" dirty="0"/>
              <a:t>Storage costs are high because of the sheer quantity of objects. </a:t>
            </a:r>
            <a:endParaRPr lang="en-US" sz="2000" dirty="0"/>
          </a:p>
          <a:p>
            <a:pPr lvl="0">
              <a:buFont typeface="Wingdings" pitchFamily="2" charset="2"/>
              <a:buChar char="§"/>
            </a:pPr>
            <a:r>
              <a:rPr lang="en-IN" sz="2000" dirty="0"/>
              <a:t>Most object state can be made extrinsic. </a:t>
            </a:r>
            <a:endParaRPr lang="en-US" sz="2000" dirty="0"/>
          </a:p>
          <a:p>
            <a:pPr lvl="0">
              <a:buFont typeface="Wingdings" pitchFamily="2" charset="2"/>
              <a:buChar char="§"/>
            </a:pPr>
            <a:r>
              <a:rPr lang="en-IN" sz="2000" dirty="0"/>
              <a:t>Many groups of objects may be replaced by relatively few shared objects once extrinsic state is removed. </a:t>
            </a:r>
            <a:endParaRPr lang="en-US" sz="2000" dirty="0"/>
          </a:p>
          <a:p>
            <a:pPr lvl="0">
              <a:buFont typeface="Wingdings" pitchFamily="2" charset="2"/>
              <a:buChar char="§"/>
            </a:pPr>
            <a:r>
              <a:rPr lang="en-IN" sz="2000" dirty="0"/>
              <a:t>The application doesn't depend on object identity. Since flyweight objects may be shared, identity tests will return true for conceptually distinct objects. </a:t>
            </a:r>
            <a:endParaRPr lang="en-US" sz="2000" dirty="0"/>
          </a:p>
        </p:txBody>
      </p:sp>
      <p:sp>
        <p:nvSpPr>
          <p:cNvPr id="7" name="Rectangle 6"/>
          <p:cNvSpPr/>
          <p:nvPr/>
        </p:nvSpPr>
        <p:spPr>
          <a:xfrm>
            <a:off x="0" y="1295400"/>
            <a:ext cx="9144000" cy="400110"/>
          </a:xfrm>
          <a:prstGeom prst="rect">
            <a:avLst/>
          </a:prstGeom>
        </p:spPr>
        <p:txBody>
          <a:bodyPr wrap="square">
            <a:spAutoFit/>
          </a:bodyPr>
          <a:lstStyle/>
          <a:p>
            <a:pPr lvl="0">
              <a:buFont typeface="Wingdings" pitchFamily="2" charset="2"/>
              <a:buChar char="§"/>
            </a:pPr>
            <a:r>
              <a:rPr lang="en-IN" sz="2000" dirty="0"/>
              <a:t>Use sharing to support large numbers of fine-grained objects efficiently.</a:t>
            </a:r>
            <a:endParaRPr lang="en-US" sz="2000" dirty="0"/>
          </a:p>
        </p:txBody>
      </p:sp>
      <p:pic>
        <p:nvPicPr>
          <p:cNvPr id="8" name="Picture 7"/>
          <p:cNvPicPr/>
          <p:nvPr/>
        </p:nvPicPr>
        <p:blipFill>
          <a:blip r:embed="rId3"/>
          <a:srcRect/>
          <a:stretch>
            <a:fillRect/>
          </a:stretch>
        </p:blipFill>
        <p:spPr bwMode="auto">
          <a:xfrm>
            <a:off x="1447800" y="1828800"/>
            <a:ext cx="6248400" cy="2438400"/>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1166843"/>
            <a:ext cx="8153400" cy="2031325"/>
          </a:xfrm>
          <a:prstGeom prst="rect">
            <a:avLst/>
          </a:prstGeom>
        </p:spPr>
        <p:txBody>
          <a:bodyPr wrap="square">
            <a:spAutoFit/>
          </a:bodyPr>
          <a:lstStyle/>
          <a:p>
            <a:pPr algn="just"/>
            <a:r>
              <a:rPr lang="en-US" dirty="0"/>
              <a:t>The Flyweight uses sharing to support large numbers of objects efficiently. The public switched telephone network is an example of a Flyweight. There are several resources such as dial tone generators, ringing generators, and digit receivers that must be shared between all subscribers. A subscriber is unaware of how many resources are in the pool when he or she lifts the handset to make a call. All that matters to subscribers is that a dial tone is provided, digits are received, and the call is completed</a:t>
            </a:r>
          </a:p>
        </p:txBody>
      </p:sp>
      <p:pic>
        <p:nvPicPr>
          <p:cNvPr id="4098" name="Picture 2"/>
          <p:cNvPicPr>
            <a:picLocks noChangeAspect="1" noChangeArrowheads="1"/>
          </p:cNvPicPr>
          <p:nvPr/>
        </p:nvPicPr>
        <p:blipFill>
          <a:blip r:embed="rId3"/>
          <a:srcRect/>
          <a:stretch>
            <a:fillRect/>
          </a:stretch>
        </p:blipFill>
        <p:spPr bwMode="auto">
          <a:xfrm>
            <a:off x="1600200" y="3505200"/>
            <a:ext cx="5827521" cy="2495550"/>
          </a:xfrm>
          <a:prstGeom prst="rect">
            <a:avLst/>
          </a:prstGeom>
          <a:noFill/>
          <a:ln w="9525">
            <a:noFill/>
            <a:miter lim="800000"/>
            <a:headEnd/>
            <a:tailEnd/>
          </a:ln>
          <a:effectLst/>
        </p:spPr>
      </p:pic>
      <p:sp>
        <p:nvSpPr>
          <p:cNvPr id="7" name="Rectangle 6"/>
          <p:cNvSpPr/>
          <p:nvPr/>
        </p:nvSpPr>
        <p:spPr>
          <a:xfrm>
            <a:off x="533400" y="685800"/>
            <a:ext cx="7696200" cy="400110"/>
          </a:xfrm>
          <a:prstGeom prst="rect">
            <a:avLst/>
          </a:prstGeom>
        </p:spPr>
        <p:txBody>
          <a:bodyPr wrap="square">
            <a:spAutoFit/>
          </a:bodyPr>
          <a:lstStyle/>
          <a:p>
            <a:r>
              <a:rPr lang="en-US" sz="2000" b="1" u="sng" dirty="0"/>
              <a:t>Non-software examples of  Flyweight Pattern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09600"/>
            <a:ext cx="7696200" cy="400110"/>
          </a:xfrm>
          <a:prstGeom prst="rect">
            <a:avLst/>
          </a:prstGeom>
        </p:spPr>
        <p:txBody>
          <a:bodyPr wrap="square">
            <a:spAutoFit/>
          </a:bodyPr>
          <a:lstStyle/>
          <a:p>
            <a:r>
              <a:rPr lang="en-US" sz="2000" b="1" dirty="0"/>
              <a:t>Scenario on </a:t>
            </a:r>
            <a:r>
              <a:rPr lang="en-US" sz="2000" b="1" u="sng" dirty="0"/>
              <a:t>Flyweight </a:t>
            </a:r>
            <a:r>
              <a:rPr lang="en-US" sz="2000" b="1" dirty="0"/>
              <a:t>Pattern</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19200"/>
            <a:ext cx="8839200" cy="3879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52" y="5334000"/>
            <a:ext cx="892492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anim calcmode="lin" valueType="num">
                                      <p:cBhvr additive="base">
                                        <p:cTn id="7" dur="500" fill="hold"/>
                                        <p:tgtEl>
                                          <p:spTgt spid="12291"/>
                                        </p:tgtEl>
                                        <p:attrNameLst>
                                          <p:attrName>ppt_x</p:attrName>
                                        </p:attrNameLst>
                                      </p:cBhvr>
                                      <p:tavLst>
                                        <p:tav tm="0">
                                          <p:val>
                                            <p:strVal val="#ppt_x"/>
                                          </p:val>
                                        </p:tav>
                                        <p:tav tm="100000">
                                          <p:val>
                                            <p:strVal val="#ppt_x"/>
                                          </p:val>
                                        </p:tav>
                                      </p:tavLst>
                                    </p:anim>
                                    <p:anim calcmode="lin" valueType="num">
                                      <p:cBhvr additive="base">
                                        <p:cTn id="8" dur="500" fill="hold"/>
                                        <p:tgtEl>
                                          <p:spTgt spid="122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28600" y="685800"/>
            <a:ext cx="8229600" cy="5029200"/>
          </a:xfrm>
        </p:spPr>
        <p:txBody>
          <a:bodyPr/>
          <a:lstStyle/>
          <a:p>
            <a:r>
              <a:rPr lang="en-US" dirty="0"/>
              <a:t>There are cases in programming where it seems that you need to generate a very large number of small class instances to represent data.</a:t>
            </a:r>
          </a:p>
          <a:p>
            <a:r>
              <a:rPr lang="en-US" dirty="0"/>
              <a:t> Sometimes you can greatly reduce the number of different classes that you need to instantiate if you can recognize that the instances are fundamentally the same except for a few parameters.</a:t>
            </a:r>
          </a:p>
          <a:p>
            <a:r>
              <a:rPr lang="en-US" dirty="0"/>
              <a:t> If you can move those variables outside the class instance and pass them in as part of a method call, the number of separate instances can be greatly reduced. </a:t>
            </a:r>
          </a:p>
        </p:txBody>
      </p:sp>
    </p:spTree>
    <p:extLst>
      <p:ext uri="{BB962C8B-B14F-4D97-AF65-F5344CB8AC3E}">
        <p14:creationId xmlns:p14="http://schemas.microsoft.com/office/powerpoint/2010/main" val="36568154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1000"/>
            <a:ext cx="87630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85915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4" y="24618"/>
            <a:ext cx="432435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0"/>
            <a:ext cx="5029200" cy="660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7398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90600"/>
            <a:ext cx="8991600" cy="472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93635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2895600"/>
            <a:ext cx="7315200" cy="646331"/>
          </a:xfrm>
          <a:prstGeom prst="rect">
            <a:avLst/>
          </a:prstGeom>
          <a:noFill/>
        </p:spPr>
        <p:txBody>
          <a:bodyPr wrap="square" rtlCol="0">
            <a:spAutoFit/>
          </a:bodyPr>
          <a:lstStyle/>
          <a:p>
            <a:pPr algn="ctr"/>
            <a:r>
              <a:rPr lang="en-US" sz="3600" b="1" dirty="0">
                <a:solidFill>
                  <a:srgbClr val="FF0000"/>
                </a:solidFill>
              </a:rPr>
              <a:t>Flyweight Pattern : Demo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Behavioral Patterns</a:t>
            </a:r>
          </a:p>
        </p:txBody>
      </p:sp>
      <p:sp>
        <p:nvSpPr>
          <p:cNvPr id="3" name="Content Placeholder 2"/>
          <p:cNvSpPr>
            <a:spLocks noGrp="1"/>
          </p:cNvSpPr>
          <p:nvPr>
            <p:ph idx="1"/>
          </p:nvPr>
        </p:nvSpPr>
        <p:spPr/>
        <p:txBody>
          <a:bodyPr/>
          <a:lstStyle/>
          <a:p>
            <a:r>
              <a:rPr lang="en-US" dirty="0"/>
              <a:t>These are concerned of algorithm and assignment of responsibilities between objects .</a:t>
            </a:r>
          </a:p>
          <a:p>
            <a:pPr>
              <a:buNone/>
            </a:pPr>
            <a:endParaRPr lang="en-US" dirty="0"/>
          </a:p>
          <a:p>
            <a:r>
              <a:rPr lang="en-US" dirty="0"/>
              <a:t>Identify common communication patterns between objects and realize the patterns</a:t>
            </a:r>
          </a:p>
          <a:p>
            <a:endParaRPr lang="en-US" dirty="0"/>
          </a:p>
          <a:p>
            <a:r>
              <a:rPr lang="en-US" dirty="0"/>
              <a:t>specifically concerned with communication between </a:t>
            </a:r>
            <a:r>
              <a:rPr lang="en-US" b="1" dirty="0"/>
              <a:t>objects.</a:t>
            </a: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5486400" cy="972312"/>
          </a:xfrm>
        </p:spPr>
        <p:txBody>
          <a:bodyPr/>
          <a:lstStyle/>
          <a:p>
            <a:r>
              <a:rPr lang="en-US" sz="5400" b="1" dirty="0"/>
              <a:t>Adapter Pattern</a:t>
            </a: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a:t>Convert the existing interfaces to a new interface to achieve compatibility and reusability of the unrelated classes in one application</a:t>
            </a:r>
          </a:p>
          <a:p>
            <a:pPr algn="just"/>
            <a:r>
              <a:rPr lang="en-US" dirty="0"/>
              <a:t>The Adapter design pattern lets you adapt what an object or class has to offer so that another object or class can make use of it.</a:t>
            </a:r>
          </a:p>
          <a:p>
            <a:pPr algn="just"/>
            <a:r>
              <a:rPr lang="en-US" dirty="0"/>
              <a:t> In computer programming, the </a:t>
            </a:r>
            <a:r>
              <a:rPr lang="en-US" b="1" dirty="0"/>
              <a:t>adapter design pattern</a:t>
            </a:r>
            <a:r>
              <a:rPr lang="en-US" dirty="0"/>
              <a:t> (often referred to as the </a:t>
            </a:r>
            <a:r>
              <a:rPr lang="en-US" b="1" dirty="0"/>
              <a:t>wrapper pattern</a:t>
            </a:r>
            <a:r>
              <a:rPr lang="en-US" dirty="0"/>
              <a:t> or simply a </a:t>
            </a:r>
            <a:r>
              <a:rPr lang="en-US" b="1" dirty="0"/>
              <a:t>wrapper</a:t>
            </a:r>
            <a:r>
              <a:rPr lang="en-US" dirty="0"/>
              <a:t>) translates one interface for a class into a compatible interface. </a:t>
            </a:r>
          </a:p>
          <a:p>
            <a:pPr algn="just"/>
            <a:r>
              <a:rPr lang="en-US" dirty="0"/>
              <a:t>An </a:t>
            </a:r>
            <a:r>
              <a:rPr lang="en-US" i="1" dirty="0"/>
              <a:t>adapter</a:t>
            </a:r>
            <a:r>
              <a:rPr lang="en-US" dirty="0"/>
              <a:t> allows classes to work together that normally could not because of incompatible interfaces, by providing its interface to clients while using the original interface.</a:t>
            </a:r>
          </a:p>
          <a:p>
            <a:pPr algn="just"/>
            <a:r>
              <a:rPr lang="en-US" dirty="0"/>
              <a:t>The adapter translates calls to its interface into calls to the original interface, and the amount of code necessary to do this is typically small. The adapter is also responsible for transforming data into appropriate forms</a:t>
            </a:r>
          </a:p>
        </p:txBody>
      </p:sp>
      <p:pic>
        <p:nvPicPr>
          <p:cNvPr id="5122" name="Picture 2"/>
          <p:cNvPicPr>
            <a:picLocks noChangeAspect="1" noChangeArrowheads="1"/>
          </p:cNvPicPr>
          <p:nvPr/>
        </p:nvPicPr>
        <p:blipFill>
          <a:blip r:embed="rId2"/>
          <a:srcRect r="71146"/>
          <a:stretch>
            <a:fillRect/>
          </a:stretch>
        </p:blipFill>
        <p:spPr bwMode="auto">
          <a:xfrm>
            <a:off x="7753350" y="0"/>
            <a:ext cx="1390650" cy="1747837"/>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0" y="381000"/>
            <a:ext cx="5562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dirty="0">
                <a:ln>
                  <a:noFill/>
                </a:ln>
                <a:solidFill>
                  <a:schemeClr val="tx1"/>
                </a:solidFill>
                <a:effectLst/>
                <a:latin typeface="Times New Roman" pitchFamily="18" charset="0"/>
                <a:ea typeface="Calibri" pitchFamily="34" charset="0"/>
                <a:cs typeface="Times New Roman" pitchFamily="18" charset="0"/>
              </a:rPr>
              <a:t>Adapter </a:t>
            </a:r>
            <a:r>
              <a:rPr kumimoji="0" lang="en-US" sz="28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design pattern:</a:t>
            </a:r>
            <a:endParaRPr kumimoji="0" lang="en-US" sz="4400" b="0" i="0" u="none" strike="noStrike" cap="none" normalizeH="0" baseline="0" dirty="0">
              <a:ln>
                <a:noFill/>
              </a:ln>
              <a:solidFill>
                <a:schemeClr val="tx1"/>
              </a:solidFill>
              <a:effectLst/>
              <a:latin typeface="Arial" pitchFamily="34" charset="0"/>
            </a:endParaRPr>
          </a:p>
        </p:txBody>
      </p:sp>
      <p:sp>
        <p:nvSpPr>
          <p:cNvPr id="7170" name="Rectangle 2"/>
          <p:cNvSpPr>
            <a:spLocks noChangeArrowheads="1"/>
          </p:cNvSpPr>
          <p:nvPr/>
        </p:nvSpPr>
        <p:spPr bwMode="auto">
          <a:xfrm>
            <a:off x="0" y="914400"/>
            <a:ext cx="9144000" cy="40011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P</a:t>
            </a:r>
            <a:r>
              <a:rPr kumimoji="0" lang="en-US" sz="20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urpose</a:t>
            </a:r>
            <a:endParaRPr kumimoji="0" lang="en-US" sz="4400" b="0" i="0" u="none" strike="noStrike" cap="none" normalizeH="0" baseline="0" dirty="0">
              <a:ln>
                <a:noFill/>
              </a:ln>
              <a:solidFill>
                <a:schemeClr val="tx1"/>
              </a:solidFill>
              <a:effectLst/>
              <a:latin typeface="Arial" pitchFamily="34" charset="0"/>
            </a:endParaRPr>
          </a:p>
        </p:txBody>
      </p:sp>
      <p:sp>
        <p:nvSpPr>
          <p:cNvPr id="7171" name="Rectangle 3"/>
          <p:cNvSpPr>
            <a:spLocks noChangeArrowheads="1"/>
          </p:cNvSpPr>
          <p:nvPr/>
        </p:nvSpPr>
        <p:spPr bwMode="auto">
          <a:xfrm>
            <a:off x="0" y="4365010"/>
            <a:ext cx="9144000" cy="2492990"/>
          </a:xfrm>
          <a:prstGeom prst="rect">
            <a:avLst/>
          </a:prstGeom>
          <a:solidFill>
            <a:srgbClr val="CCCC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Verdana" pitchFamily="34" charset="0"/>
                <a:ea typeface="Times New Roman" pitchFamily="18" charset="0"/>
                <a:cs typeface="Times New Roman" pitchFamily="18" charset="0"/>
              </a:rPr>
              <a:t>A</a:t>
            </a:r>
            <a:r>
              <a:rPr kumimoji="0" lang="en-US" sz="1600" b="1" i="0" u="none" strike="noStrike" cap="none" normalizeH="0" baseline="0" dirty="0" bmk="">
                <a:ln>
                  <a:noFill/>
                </a:ln>
                <a:solidFill>
                  <a:schemeClr val="tx1"/>
                </a:solidFill>
                <a:effectLst/>
                <a:latin typeface="Verdana" pitchFamily="34" charset="0"/>
                <a:ea typeface="Times New Roman" pitchFamily="18" charset="0"/>
                <a:cs typeface="Times New Roman" pitchFamily="18" charset="0"/>
              </a:rPr>
              <a:t>pplications</a:t>
            </a:r>
            <a:endParaRPr kumimoji="0" lang="en-US" sz="2000" b="0" i="0" u="none" strike="noStrike" cap="none" normalizeH="0" baseline="0" dirty="0">
              <a:ln>
                <a:noFill/>
              </a:ln>
              <a:solidFill>
                <a:schemeClr val="tx1"/>
              </a:solidFill>
              <a:effectLst/>
              <a:latin typeface="Arial" pitchFamily="34" charset="0"/>
            </a:endParaRPr>
          </a:p>
          <a:p>
            <a:pPr lvl="0" algn="just">
              <a:buFont typeface="Wingdings" pitchFamily="2" charset="2"/>
              <a:buChar char="§"/>
            </a:pPr>
            <a:r>
              <a:rPr lang="en-IN" sz="2000" dirty="0"/>
              <a:t>you want to use an existing class, and its interface does not match the one you need. </a:t>
            </a:r>
            <a:endParaRPr lang="en-US" sz="2000" dirty="0"/>
          </a:p>
          <a:p>
            <a:pPr lvl="0" algn="just">
              <a:buFont typeface="Wingdings" pitchFamily="2" charset="2"/>
              <a:buChar char="§"/>
            </a:pPr>
            <a:r>
              <a:rPr lang="en-IN" sz="2000" dirty="0"/>
              <a:t>you want to create a reusable class that cooperates with unrelated or unforeseen classes, that is, classes that don't necessarily have compatible interfaces. </a:t>
            </a:r>
            <a:endParaRPr lang="en-US" sz="2000" dirty="0"/>
          </a:p>
          <a:p>
            <a:pPr lvl="0" algn="just">
              <a:buFont typeface="Wingdings" pitchFamily="2" charset="2"/>
              <a:buChar char="§"/>
            </a:pPr>
            <a:r>
              <a:rPr lang="en-IN" sz="2000" dirty="0"/>
              <a:t>(object adapter only) you need to use several existing subclasses, but it's impractical to adapt their interface by subclassing every one. An object adapter can adapt the interface of its parent class. </a:t>
            </a:r>
            <a:endParaRPr lang="en-US" sz="2000" dirty="0"/>
          </a:p>
        </p:txBody>
      </p:sp>
      <p:sp>
        <p:nvSpPr>
          <p:cNvPr id="7" name="Rectangle 6"/>
          <p:cNvSpPr/>
          <p:nvPr/>
        </p:nvSpPr>
        <p:spPr>
          <a:xfrm>
            <a:off x="0" y="1295400"/>
            <a:ext cx="9144000" cy="923330"/>
          </a:xfrm>
          <a:prstGeom prst="rect">
            <a:avLst/>
          </a:prstGeom>
        </p:spPr>
        <p:txBody>
          <a:bodyPr wrap="square">
            <a:spAutoFit/>
          </a:bodyPr>
          <a:lstStyle/>
          <a:p>
            <a:pPr lvl="0" algn="just">
              <a:buFont typeface="Wingdings" pitchFamily="2" charset="2"/>
              <a:buChar char="§"/>
            </a:pPr>
            <a:r>
              <a:rPr lang="en-IN" dirty="0"/>
              <a:t>Convert the interface of a class into another interface clients expect. </a:t>
            </a:r>
            <a:endParaRPr lang="en-US" dirty="0"/>
          </a:p>
          <a:p>
            <a:pPr lvl="0" algn="just">
              <a:buFont typeface="Wingdings" pitchFamily="2" charset="2"/>
              <a:buChar char="§"/>
            </a:pPr>
            <a:r>
              <a:rPr lang="en-IN" dirty="0"/>
              <a:t>Adapter lets classes work together that couldn't otherwise because of incompatible interfaces. </a:t>
            </a:r>
            <a:endParaRPr lang="en-US" dirty="0"/>
          </a:p>
        </p:txBody>
      </p:sp>
      <p:pic>
        <p:nvPicPr>
          <p:cNvPr id="9" name="Picture 8"/>
          <p:cNvPicPr/>
          <p:nvPr/>
        </p:nvPicPr>
        <p:blipFill>
          <a:blip r:embed="rId3"/>
          <a:srcRect/>
          <a:stretch>
            <a:fillRect/>
          </a:stretch>
        </p:blipFill>
        <p:spPr bwMode="auto">
          <a:xfrm>
            <a:off x="1524000" y="2057400"/>
            <a:ext cx="5943600" cy="2209800"/>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the class-diagram</a:t>
            </a:r>
            <a:br>
              <a:rPr lang="en-US" dirty="0"/>
            </a:br>
            <a:endParaRPr lang="en-US" dirty="0"/>
          </a:p>
        </p:txBody>
      </p:sp>
      <p:sp>
        <p:nvSpPr>
          <p:cNvPr id="3" name="Content Placeholder 2"/>
          <p:cNvSpPr>
            <a:spLocks noGrp="1"/>
          </p:cNvSpPr>
          <p:nvPr>
            <p:ph idx="1"/>
          </p:nvPr>
        </p:nvSpPr>
        <p:spPr/>
        <p:txBody>
          <a:bodyPr/>
          <a:lstStyle/>
          <a:p>
            <a:r>
              <a:rPr lang="en-US" dirty="0"/>
              <a:t>•A Client class expects a certain interface (called the Target interface)</a:t>
            </a:r>
          </a:p>
          <a:p>
            <a:r>
              <a:rPr lang="en-US" dirty="0"/>
              <a:t>•An available interface doesn't match the Target interface</a:t>
            </a:r>
          </a:p>
          <a:p>
            <a:r>
              <a:rPr lang="en-US" dirty="0"/>
              <a:t>•An Adapter class bridges the gap between the Target interface and the available interface</a:t>
            </a:r>
          </a:p>
          <a:p>
            <a:r>
              <a:rPr lang="en-US" dirty="0"/>
              <a:t>•The available interface is called the </a:t>
            </a:r>
            <a:r>
              <a:rPr lang="en-US" dirty="0" err="1"/>
              <a:t>Adaptee</a:t>
            </a:r>
            <a:endParaRPr lang="en-US" dirty="0"/>
          </a:p>
        </p:txBody>
      </p:sp>
    </p:spTree>
    <p:extLst>
      <p:ext uri="{BB962C8B-B14F-4D97-AF65-F5344CB8AC3E}">
        <p14:creationId xmlns:p14="http://schemas.microsoft.com/office/powerpoint/2010/main" val="29418637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6019800" cy="1048512"/>
          </a:xfrm>
        </p:spPr>
        <p:txBody>
          <a:bodyPr/>
          <a:lstStyle/>
          <a:p>
            <a:r>
              <a:rPr lang="en-US" dirty="0"/>
              <a:t>Scenario</a:t>
            </a:r>
          </a:p>
        </p:txBody>
      </p:sp>
      <p:sp>
        <p:nvSpPr>
          <p:cNvPr id="3" name="Content Placeholder 2"/>
          <p:cNvSpPr>
            <a:spLocks noGrp="1"/>
          </p:cNvSpPr>
          <p:nvPr>
            <p:ph idx="1"/>
          </p:nvPr>
        </p:nvSpPr>
        <p:spPr>
          <a:xfrm>
            <a:off x="457200" y="1524000"/>
            <a:ext cx="8229600" cy="4389120"/>
          </a:xfrm>
        </p:spPr>
        <p:txBody>
          <a:bodyPr>
            <a:normAutofit fontScale="92500"/>
          </a:bodyPr>
          <a:lstStyle/>
          <a:p>
            <a:pPr algn="just"/>
            <a:r>
              <a:rPr lang="en-US" sz="2100" dirty="0"/>
              <a:t>“Alright,” says the </a:t>
            </a:r>
            <a:r>
              <a:rPr lang="en-US" sz="2100" dirty="0" err="1"/>
              <a:t>MegaGigaCo</a:t>
            </a:r>
            <a:r>
              <a:rPr lang="en-US" sz="2100" dirty="0"/>
              <a:t> team leader, entering the room, “hold everything.</a:t>
            </a:r>
          </a:p>
          <a:p>
            <a:pPr algn="just"/>
            <a:r>
              <a:rPr lang="en-US" sz="2100" dirty="0"/>
              <a:t>Management has decreed that we switch our back-end framework to</a:t>
            </a:r>
          </a:p>
          <a:p>
            <a:pPr algn="just"/>
            <a:r>
              <a:rPr lang="en-US" sz="2100" dirty="0"/>
              <a:t>the one sold by the CEO’s nephew’s company.”</a:t>
            </a:r>
          </a:p>
          <a:p>
            <a:pPr algn="just"/>
            <a:r>
              <a:rPr lang="en-US" sz="2100" dirty="0"/>
              <a:t>“Hmm,” says a programmer, “that could be a problem. Our online user interface takes customer orders using software from the Ace company and packages them in objects of the Ace class. What type of objects can we pass to the new back end?”</a:t>
            </a:r>
          </a:p>
          <a:p>
            <a:pPr algn="just"/>
            <a:r>
              <a:rPr lang="en-US" sz="2100" dirty="0"/>
              <a:t>“Only the new Acme objects,” the team leader says, “not Ace objects.”</a:t>
            </a:r>
          </a:p>
          <a:p>
            <a:pPr algn="just"/>
            <a:r>
              <a:rPr lang="en-US" sz="2100" dirty="0"/>
              <a:t>“Uh oh,” everyone says. “There go our jobs.”</a:t>
            </a:r>
          </a:p>
          <a:p>
            <a:pPr algn="just"/>
            <a:r>
              <a:rPr lang="en-US" sz="2100" dirty="0"/>
              <a:t>You can see the problem. Currently, the Ace objects that are passed to the back end fit right in, as shown in Figure</a:t>
            </a:r>
          </a:p>
          <a:p>
            <a:pPr algn="just"/>
            <a:endParaRPr lang="en-US" dirty="0"/>
          </a:p>
        </p:txBody>
      </p:sp>
      <p:pic>
        <p:nvPicPr>
          <p:cNvPr id="4" name="Picture 2"/>
          <p:cNvPicPr>
            <a:picLocks noChangeAspect="1" noChangeArrowheads="1"/>
          </p:cNvPicPr>
          <p:nvPr/>
        </p:nvPicPr>
        <p:blipFill>
          <a:blip r:embed="rId2"/>
          <a:srcRect/>
          <a:stretch>
            <a:fillRect/>
          </a:stretch>
        </p:blipFill>
        <p:spPr bwMode="auto">
          <a:xfrm>
            <a:off x="5181600" y="5334000"/>
            <a:ext cx="3124200" cy="1276350"/>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But when the back end is switched to take Acme objects (instead of Ace</a:t>
            </a:r>
          </a:p>
          <a:p>
            <a:r>
              <a:rPr lang="en-US" dirty="0"/>
              <a:t>objects), the current Ace objects created by the user interface won’t fit.</a:t>
            </a:r>
          </a:p>
          <a:p>
            <a:r>
              <a:rPr lang="en-US" dirty="0"/>
              <a:t>That scenario looks like Figure</a:t>
            </a:r>
          </a:p>
          <a:p>
            <a:endParaRPr lang="en-US" dirty="0"/>
          </a:p>
        </p:txBody>
      </p:sp>
      <p:pic>
        <p:nvPicPr>
          <p:cNvPr id="4" name="Picture 2"/>
          <p:cNvPicPr>
            <a:picLocks noChangeAspect="1" noChangeArrowheads="1"/>
          </p:cNvPicPr>
          <p:nvPr/>
        </p:nvPicPr>
        <p:blipFill>
          <a:blip r:embed="rId2"/>
          <a:srcRect/>
          <a:stretch>
            <a:fillRect/>
          </a:stretch>
        </p:blipFill>
        <p:spPr bwMode="auto">
          <a:xfrm>
            <a:off x="1752600" y="4419600"/>
            <a:ext cx="5715000" cy="1333500"/>
          </a:xfrm>
          <a:prstGeom prst="rect">
            <a:avLst/>
          </a:prstGeom>
          <a:noFill/>
          <a:ln w="9525">
            <a:noFill/>
            <a:miter lim="800000"/>
            <a:headEnd/>
            <a:tailEnd/>
          </a:ln>
          <a:effectLst/>
        </p:spPr>
      </p:pic>
      <p:sp>
        <p:nvSpPr>
          <p:cNvPr id="5" name="Rectangle 4"/>
          <p:cNvSpPr/>
          <p:nvPr/>
        </p:nvSpPr>
        <p:spPr>
          <a:xfrm>
            <a:off x="685800" y="914400"/>
            <a:ext cx="4572000" cy="923330"/>
          </a:xfrm>
          <a:prstGeom prst="rect">
            <a:avLst/>
          </a:prstGeom>
          <a:ln>
            <a:solidFill>
              <a:schemeClr val="accent2">
                <a:lumMod val="50000"/>
              </a:schemeClr>
            </a:solidFill>
          </a:ln>
        </p:spPr>
        <p:txBody>
          <a:bodyPr>
            <a:spAutoFit/>
          </a:bodyPr>
          <a:lstStyle/>
          <a:p>
            <a:pPr algn="just"/>
            <a:r>
              <a:rPr lang="en-US" dirty="0"/>
              <a:t>wrap a legacy object that provides an incompatible interface with an object that supports the desired interface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pic>
        <p:nvPicPr>
          <p:cNvPr id="4" name="Picture 2"/>
          <p:cNvPicPr>
            <a:picLocks noGrp="1" noChangeAspect="1" noChangeArrowheads="1"/>
          </p:cNvPicPr>
          <p:nvPr>
            <p:ph idx="1"/>
          </p:nvPr>
        </p:nvPicPr>
        <p:blipFill>
          <a:blip r:embed="rId2"/>
          <a:srcRect/>
          <a:stretch>
            <a:fillRect/>
          </a:stretch>
        </p:blipFill>
        <p:spPr bwMode="auto">
          <a:xfrm>
            <a:off x="1981200" y="2819400"/>
            <a:ext cx="5562600" cy="1419225"/>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219200" y="2286000"/>
            <a:ext cx="6991350" cy="2514600"/>
          </a:xfrm>
          <a:prstGeom prst="rect">
            <a:avLst/>
          </a:prstGeom>
          <a:noFill/>
          <a:ln w="9525">
            <a:noFill/>
            <a:miter lim="800000"/>
            <a:headEnd/>
            <a:tailEnd/>
          </a:ln>
          <a:effectLst/>
        </p:spPr>
      </p:pic>
      <p:sp>
        <p:nvSpPr>
          <p:cNvPr id="5" name="Rectangle 4"/>
          <p:cNvSpPr/>
          <p:nvPr/>
        </p:nvSpPr>
        <p:spPr>
          <a:xfrm>
            <a:off x="3733800" y="5029200"/>
            <a:ext cx="4572000" cy="1200329"/>
          </a:xfrm>
          <a:prstGeom prst="rect">
            <a:avLst/>
          </a:prstGeom>
        </p:spPr>
        <p:txBody>
          <a:bodyPr>
            <a:spAutoFit/>
          </a:bodyPr>
          <a:lstStyle/>
          <a:p>
            <a:pPr algn="just"/>
            <a:r>
              <a:rPr lang="en-US" dirty="0"/>
              <a:t>It is like the problem of inserting a new three-prong electrical plug in an old two-prong wall outlet – some kind of adapter or intermediary is necessary.</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371600"/>
            <a:ext cx="8229600" cy="2308324"/>
          </a:xfrm>
          <a:prstGeom prst="rect">
            <a:avLst/>
          </a:prstGeom>
        </p:spPr>
        <p:txBody>
          <a:bodyPr wrap="square">
            <a:spAutoFit/>
          </a:bodyPr>
          <a:lstStyle/>
          <a:p>
            <a:pPr algn="just"/>
            <a:r>
              <a:rPr lang="en-US" dirty="0"/>
              <a:t>The Adapter pattern allows otherwise incompatible classes to work together by converting the interface of one class into an interface expected by the clients. Socket wrenches provide an example of the Adapter. A socket attaches to a ratchet, provided that the size of the drive is the same. Typical drive sizes in the United States are 1/2" and 1/4". Obviously, a 1/2" drive ratchet will not fit into a 1/4" drive socket unless an adapter is used. A 1/2" to 1/4" adapter has a 1/2" female connection to fit on the 1/2" drive ratchet, and a 1/4" male connection to fit in the 1/4" drive socket.</a:t>
            </a:r>
          </a:p>
        </p:txBody>
      </p:sp>
      <p:pic>
        <p:nvPicPr>
          <p:cNvPr id="7170" name="Picture 2"/>
          <p:cNvPicPr>
            <a:picLocks noChangeAspect="1" noChangeArrowheads="1"/>
          </p:cNvPicPr>
          <p:nvPr/>
        </p:nvPicPr>
        <p:blipFill>
          <a:blip r:embed="rId3"/>
          <a:srcRect/>
          <a:stretch>
            <a:fillRect/>
          </a:stretch>
        </p:blipFill>
        <p:spPr bwMode="auto">
          <a:xfrm>
            <a:off x="1676400" y="3810000"/>
            <a:ext cx="6164826" cy="2514600"/>
          </a:xfrm>
          <a:prstGeom prst="rect">
            <a:avLst/>
          </a:prstGeom>
          <a:noFill/>
          <a:ln w="9525">
            <a:noFill/>
            <a:miter lim="800000"/>
            <a:headEnd/>
            <a:tailEnd/>
          </a:ln>
          <a:effectLst/>
        </p:spPr>
      </p:pic>
      <p:sp>
        <p:nvSpPr>
          <p:cNvPr id="4" name="Rectangle 3"/>
          <p:cNvSpPr/>
          <p:nvPr/>
        </p:nvSpPr>
        <p:spPr>
          <a:xfrm>
            <a:off x="457200" y="914400"/>
            <a:ext cx="7696200" cy="400110"/>
          </a:xfrm>
          <a:prstGeom prst="rect">
            <a:avLst/>
          </a:prstGeom>
        </p:spPr>
        <p:txBody>
          <a:bodyPr wrap="square">
            <a:spAutoFit/>
          </a:bodyPr>
          <a:lstStyle/>
          <a:p>
            <a:r>
              <a:rPr lang="en-US" sz="2000" b="1" u="sng" dirty="0"/>
              <a:t>Non-software examples of  Adapter Pattern</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914400"/>
            <a:ext cx="7696200" cy="400110"/>
          </a:xfrm>
          <a:prstGeom prst="rect">
            <a:avLst/>
          </a:prstGeom>
        </p:spPr>
        <p:txBody>
          <a:bodyPr wrap="square">
            <a:spAutoFit/>
          </a:bodyPr>
          <a:lstStyle/>
          <a:p>
            <a:r>
              <a:rPr lang="en-US" sz="2000" b="1" dirty="0"/>
              <a:t>Scenario on </a:t>
            </a:r>
            <a:r>
              <a:rPr lang="en-US" sz="2000" b="1" u="sng" dirty="0" err="1"/>
              <a:t>Adapter</a:t>
            </a:r>
            <a:r>
              <a:rPr lang="en-US" sz="2000" b="1" dirty="0" err="1"/>
              <a:t>Pattern</a:t>
            </a:r>
            <a:endParaRPr lang="en-US" sz="2000" b="1"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Fixing Connection Problems with Adapters</a:t>
            </a:r>
          </a:p>
        </p:txBody>
      </p:sp>
      <p:sp>
        <p:nvSpPr>
          <p:cNvPr id="3" name="Content Placeholder 2"/>
          <p:cNvSpPr>
            <a:spLocks noGrp="1"/>
          </p:cNvSpPr>
          <p:nvPr>
            <p:ph idx="1"/>
          </p:nvPr>
        </p:nvSpPr>
        <p:spPr/>
        <p:txBody>
          <a:bodyPr/>
          <a:lstStyle/>
          <a:p>
            <a:r>
              <a:rPr lang="en-US" dirty="0"/>
              <a:t>The Adapter design pattern lets you fix the interface between objects and classes without having to modify the objects or classes directly.</a:t>
            </a:r>
          </a:p>
          <a:p>
            <a:r>
              <a:rPr lang="en-US" dirty="0"/>
              <a:t> When you’re working with store-bought applications, you often can’t get inside to alter what one application produces to make it more palatable to another application.</a:t>
            </a:r>
          </a:p>
          <a:p>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3855</TotalTime>
  <Words>19680</Words>
  <Application>Microsoft Office PowerPoint</Application>
  <PresentationFormat>On-screen Show (4:3)</PresentationFormat>
  <Paragraphs>1288</Paragraphs>
  <Slides>225</Slides>
  <Notes>55</Notes>
  <HiddenSlides>14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225</vt:i4>
      </vt:variant>
    </vt:vector>
  </HeadingPairs>
  <TitlesOfParts>
    <vt:vector size="233" baseType="lpstr">
      <vt:lpstr>Arial</vt:lpstr>
      <vt:lpstr>Calibri</vt:lpstr>
      <vt:lpstr>Constantia</vt:lpstr>
      <vt:lpstr>Times New Roman</vt:lpstr>
      <vt:lpstr>Verdana</vt:lpstr>
      <vt:lpstr>Wingdings</vt:lpstr>
      <vt:lpstr>Wingdings 2</vt:lpstr>
      <vt:lpstr>Flow</vt:lpstr>
      <vt:lpstr>Design Patterns</vt:lpstr>
      <vt:lpstr>What is Design Patterns</vt:lpstr>
      <vt:lpstr>PowerPoint Presentation</vt:lpstr>
      <vt:lpstr>Types of Design patterns</vt:lpstr>
      <vt:lpstr>Creational Patterns. </vt:lpstr>
      <vt:lpstr>Design Pattern Distribution</vt:lpstr>
      <vt:lpstr>Structural Patterns </vt:lpstr>
      <vt:lpstr>Design Pattern Distribution</vt:lpstr>
      <vt:lpstr>Behavioral Patterns</vt:lpstr>
      <vt:lpstr>Design Pattern Distribution</vt:lpstr>
      <vt:lpstr>Extending Object-Oriented Programming</vt:lpstr>
      <vt:lpstr>The big four OOP building blocks</vt:lpstr>
      <vt:lpstr>Design Patterns in Details</vt:lpstr>
      <vt:lpstr>Strategy Pattern</vt:lpstr>
      <vt:lpstr>PowerPoint Presentation</vt:lpstr>
      <vt:lpstr>Making Your Move with the Strategy Pattern</vt:lpstr>
      <vt:lpstr>Here is the design strategy</vt:lpstr>
      <vt:lpstr>PowerPoint Presentation</vt:lpstr>
      <vt:lpstr>PowerPoint Presentation</vt:lpstr>
      <vt:lpstr>PowerPoint Presentation</vt:lpstr>
      <vt:lpstr>PowerPoint Presentation</vt:lpstr>
      <vt:lpstr>Handling Change with “has-a” Instead of “is-a”</vt:lpstr>
      <vt:lpstr>PowerPoint Presentation</vt:lpstr>
      <vt:lpstr>Decorator Pattern</vt:lpstr>
      <vt:lpstr>PowerPoint Presentation</vt:lpstr>
      <vt:lpstr>PowerPoint Presentation</vt:lpstr>
      <vt:lpstr>PowerPoint Presentation</vt:lpstr>
      <vt:lpstr>PowerPoint Presentation</vt:lpstr>
      <vt:lpstr>PowerPoint Presentation</vt:lpstr>
      <vt:lpstr>PowerPoint Presentation</vt:lpstr>
      <vt:lpstr>Scenario</vt:lpstr>
      <vt:lpstr>PowerPoint Presentation</vt:lpstr>
      <vt:lpstr>PowerPoint Presentation</vt:lpstr>
      <vt:lpstr>PowerPoint Presentation</vt:lpstr>
      <vt:lpstr>Factory Method Pattern</vt:lpstr>
      <vt:lpstr>PowerPoint Presentation</vt:lpstr>
      <vt:lpstr>PowerPoint Presentation</vt:lpstr>
      <vt:lpstr>PowerPoint Presentation</vt:lpstr>
      <vt:lpstr>Advantages of factory pattern </vt:lpstr>
      <vt:lpstr>Final notes</vt:lpstr>
      <vt:lpstr>Implementation Issues </vt:lpstr>
      <vt:lpstr>PowerPoint Presentation</vt:lpstr>
      <vt:lpstr>Scenario</vt:lpstr>
      <vt:lpstr>Observer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Scenario </vt:lpstr>
      <vt:lpstr>Notifying Observers with the Observer Pattern</vt:lpstr>
      <vt:lpstr>PowerPoint Presentation</vt:lpstr>
      <vt:lpstr>Creating a subject</vt:lpstr>
      <vt:lpstr>Subject</vt:lpstr>
      <vt:lpstr>PowerPoint Presentation</vt:lpstr>
      <vt:lpstr>PowerPoint Presentation</vt:lpstr>
      <vt:lpstr>Creating observers </vt:lpstr>
      <vt:lpstr>Testing the Database observers </vt:lpstr>
      <vt:lpstr>PowerPoint Presentation</vt:lpstr>
      <vt:lpstr>Using Java’s Observer Interface and Observable Class</vt:lpstr>
      <vt:lpstr>Chain of Responsibility Pattern</vt:lpstr>
      <vt:lpstr>PowerPoint Presentation</vt:lpstr>
      <vt:lpstr>PowerPoint Presentation</vt:lpstr>
      <vt:lpstr>PowerPoint Presentation</vt:lpstr>
      <vt:lpstr>Creating chainable objects</vt:lpstr>
      <vt:lpstr>PowerPoint Presentation</vt:lpstr>
      <vt:lpstr>PowerPoint Presentation</vt:lpstr>
      <vt:lpstr>PowerPoint Presentation</vt:lpstr>
      <vt:lpstr>PowerPoint Presentation</vt:lpstr>
      <vt:lpstr>PowerPoint Presentation</vt:lpstr>
      <vt:lpstr>Singleton Patterns</vt:lpstr>
      <vt:lpstr>PowerPoint Presentation</vt:lpstr>
      <vt:lpstr>Check list </vt:lpstr>
      <vt:lpstr>PowerPoint Presentation</vt:lpstr>
      <vt:lpstr>PowerPoint Presentation</vt:lpstr>
      <vt:lpstr>PowerPoint Presentation</vt:lpstr>
      <vt:lpstr>PowerPoint Presentation</vt:lpstr>
      <vt:lpstr>Flyweight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Adapter Pattern</vt:lpstr>
      <vt:lpstr>PowerPoint Presentation</vt:lpstr>
      <vt:lpstr>In the class-diagram </vt:lpstr>
      <vt:lpstr>Scenario</vt:lpstr>
      <vt:lpstr>PowerPoint Presentation</vt:lpstr>
      <vt:lpstr>solution</vt:lpstr>
      <vt:lpstr>PowerPoint Presentation</vt:lpstr>
      <vt:lpstr>PowerPoint Presentation</vt:lpstr>
      <vt:lpstr>PowerPoint Presentation</vt:lpstr>
      <vt:lpstr>Fixing Connection Problems with Adapters</vt:lpstr>
      <vt:lpstr>Problem Statement </vt:lpstr>
      <vt:lpstr>PowerPoint Presentation</vt:lpstr>
      <vt:lpstr>Façade Pattern</vt:lpstr>
      <vt:lpstr>PowerPoint Presentation</vt:lpstr>
      <vt:lpstr>PowerPoint Presentation</vt:lpstr>
      <vt:lpstr>PowerPoint Presentation</vt:lpstr>
      <vt:lpstr>PowerPoint Presentation</vt:lpstr>
      <vt:lpstr>PowerPoint Presentation</vt:lpstr>
      <vt:lpstr>PowerPoint Presentation</vt:lpstr>
      <vt:lpstr>In my experience the common mistakes I have seen is,</vt:lpstr>
      <vt:lpstr>PowerPoint Presentation</vt:lpstr>
      <vt:lpstr>PowerPoint Presentation</vt:lpstr>
      <vt:lpstr>PowerPoint Presentation</vt:lpstr>
      <vt:lpstr>Template Method</vt:lpstr>
      <vt:lpstr>PowerPoint Presentation</vt:lpstr>
      <vt:lpstr>PowerPoint Presentation</vt:lpstr>
      <vt:lpstr>PowerPoint Presentation</vt:lpstr>
      <vt:lpstr>PowerPoint Presentation</vt:lpstr>
      <vt:lpstr>Builder Design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Command pattern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Mediator pattern</vt:lpstr>
      <vt:lpstr>PowerPoint Presentation</vt:lpstr>
      <vt:lpstr>PowerPoint Presentation</vt:lpstr>
      <vt:lpstr>PowerPoint Presentation</vt:lpstr>
      <vt:lpstr>PowerPoint Presentation</vt:lpstr>
      <vt:lpstr>PowerPoint Presentation</vt:lpstr>
      <vt:lpstr>PowerPoint Presentation</vt:lpstr>
      <vt:lpstr>Memento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Visitor Pattern</vt:lpstr>
      <vt:lpstr>PowerPoint Presentation</vt:lpstr>
      <vt:lpstr>PowerPoint Presentation</vt:lpstr>
      <vt:lpstr>PowerPoint Presentation</vt:lpstr>
      <vt:lpstr>PowerPoint Presentation</vt:lpstr>
      <vt:lpstr>PowerPoint Presentation</vt:lpstr>
      <vt:lpstr>Proxy Pattern</vt:lpstr>
      <vt:lpstr>PowerPoint Presentation</vt:lpstr>
      <vt:lpstr>PowerPoint Presentation</vt:lpstr>
      <vt:lpstr>PowerPoint Presentation</vt:lpstr>
      <vt:lpstr>PowerPoint Presentation</vt:lpstr>
      <vt:lpstr>There are several cases where a Proxy can be useful. Few of them as follow.  </vt:lpstr>
      <vt:lpstr>PowerPoint Presentation</vt:lpstr>
      <vt:lpstr>PowerPoint Presentation</vt:lpstr>
      <vt:lpstr>PowerPoint Presentation</vt:lpstr>
      <vt:lpstr>PowerPoint Presentation</vt:lpstr>
      <vt:lpstr>PowerPoint Presentation</vt:lpstr>
      <vt:lpstr>Bridge Pattern</vt:lpstr>
      <vt:lpstr>PowerPoint Presentation</vt:lpstr>
      <vt:lpstr>PowerPoint Presentation</vt:lpstr>
      <vt:lpstr>PowerPoint Presentation</vt:lpstr>
      <vt:lpstr>Example: </vt:lpstr>
      <vt:lpstr>PowerPoint Presentation</vt:lpstr>
      <vt:lpstr>PowerPoint Presentation</vt:lpstr>
      <vt:lpstr>Where to use </vt:lpstr>
      <vt:lpstr>Benefits </vt:lpstr>
      <vt:lpstr>PowerPoint Presentation</vt:lpstr>
      <vt:lpstr>Prototype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Patterns</dc:title>
  <dc:creator>Amar</dc:creator>
  <cp:lastModifiedBy>amarjeet singh</cp:lastModifiedBy>
  <cp:revision>538</cp:revision>
  <dcterms:created xsi:type="dcterms:W3CDTF">2009-07-02T09:32:03Z</dcterms:created>
  <dcterms:modified xsi:type="dcterms:W3CDTF">2018-08-28T11:25:17Z</dcterms:modified>
</cp:coreProperties>
</file>